
<file path=[Content_Types].xml><?xml version="1.0" encoding="utf-8"?>
<Types xmlns="http://schemas.openxmlformats.org/package/2006/content-types">
  <Default Extension="0e560843de801b55a5ce1928c4b85bc8" ContentType="image/png"/>
  <Default Extension="jpeg" ContentType="image/jpeg"/>
  <Default Extension="jpg" ContentType="image/jpeg"/>
  <Default Extension="png" ContentType="image/png"/>
  <Default Extension="rels" ContentType="application/vnd.openxmlformats-package.relationships+xml"/>
  <Default Extension="svg" ContentType="image/svg+xml"/>
  <Default Extension="W9Mhvf9VX25ggGyjyQvu0QHaHa" ContentType="image/jpeg"/>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0"/>
  </p:notesMasterIdLst>
  <p:handoutMasterIdLst>
    <p:handoutMasterId r:id="rId51"/>
  </p:handoutMasterIdLst>
  <p:sldIdLst>
    <p:sldId id="377" r:id="rId2"/>
    <p:sldId id="339" r:id="rId3"/>
    <p:sldId id="372" r:id="rId4"/>
    <p:sldId id="345" r:id="rId5"/>
    <p:sldId id="380" r:id="rId6"/>
    <p:sldId id="379" r:id="rId7"/>
    <p:sldId id="386" r:id="rId8"/>
    <p:sldId id="370" r:id="rId9"/>
    <p:sldId id="261" r:id="rId10"/>
    <p:sldId id="373" r:id="rId11"/>
    <p:sldId id="265" r:id="rId12"/>
    <p:sldId id="294" r:id="rId13"/>
    <p:sldId id="318" r:id="rId14"/>
    <p:sldId id="300" r:id="rId15"/>
    <p:sldId id="301" r:id="rId16"/>
    <p:sldId id="302" r:id="rId17"/>
    <p:sldId id="303" r:id="rId18"/>
    <p:sldId id="304" r:id="rId19"/>
    <p:sldId id="305" r:id="rId20"/>
    <p:sldId id="306" r:id="rId21"/>
    <p:sldId id="374" r:id="rId22"/>
    <p:sldId id="327" r:id="rId23"/>
    <p:sldId id="329" r:id="rId24"/>
    <p:sldId id="330" r:id="rId25"/>
    <p:sldId id="347" r:id="rId26"/>
    <p:sldId id="348" r:id="rId27"/>
    <p:sldId id="349" r:id="rId28"/>
    <p:sldId id="365" r:id="rId29"/>
    <p:sldId id="351" r:id="rId30"/>
    <p:sldId id="352" r:id="rId31"/>
    <p:sldId id="353" r:id="rId32"/>
    <p:sldId id="354" r:id="rId33"/>
    <p:sldId id="355" r:id="rId34"/>
    <p:sldId id="356" r:id="rId35"/>
    <p:sldId id="357" r:id="rId36"/>
    <p:sldId id="358" r:id="rId37"/>
    <p:sldId id="359" r:id="rId38"/>
    <p:sldId id="360" r:id="rId39"/>
    <p:sldId id="361" r:id="rId40"/>
    <p:sldId id="384" r:id="rId41"/>
    <p:sldId id="364" r:id="rId42"/>
    <p:sldId id="375" r:id="rId43"/>
    <p:sldId id="281" r:id="rId44"/>
    <p:sldId id="338" r:id="rId45"/>
    <p:sldId id="333" r:id="rId46"/>
    <p:sldId id="335" r:id="rId47"/>
    <p:sldId id="385" r:id="rId48"/>
    <p:sldId id="412" r:id="rId49"/>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432" userDrawn="1">
          <p15:clr>
            <a:srgbClr val="A4A3A4"/>
          </p15:clr>
        </p15:guide>
        <p15:guide id="4" pos="384" userDrawn="1">
          <p15:clr>
            <a:srgbClr val="A4A3A4"/>
          </p15:clr>
        </p15:guide>
        <p15:guide id="6" pos="7296" userDrawn="1">
          <p15:clr>
            <a:srgbClr val="A4A3A4"/>
          </p15:clr>
        </p15:guide>
        <p15:guide id="7" orient="horz" pos="3864" userDrawn="1">
          <p15:clr>
            <a:srgbClr val="A4A3A4"/>
          </p15:clr>
        </p15:guide>
        <p15:guide id="8" pos="2112" userDrawn="1">
          <p15:clr>
            <a:srgbClr val="A4A3A4"/>
          </p15:clr>
        </p15:guide>
        <p15:guide id="9" pos="5568" userDrawn="1">
          <p15:clr>
            <a:srgbClr val="A4A3A4"/>
          </p15:clr>
        </p15:guide>
        <p15:guide id="11" orient="horz" pos="2160" userDrawn="1">
          <p15:clr>
            <a:srgbClr val="A4A3A4"/>
          </p15:clr>
        </p15:guide>
        <p15:guide id="12" orient="horz" pos="792" userDrawn="1">
          <p15:clr>
            <a:srgbClr val="A4A3A4"/>
          </p15:clr>
        </p15:guide>
        <p15:guide id="14" pos="4992" userDrawn="1">
          <p15:clr>
            <a:srgbClr val="F26B43"/>
          </p15:clr>
        </p15:guide>
        <p15:guide id="15" pos="2688" userDrawn="1">
          <p15:clr>
            <a:srgbClr val="F26B43"/>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2A73"/>
    <a:srgbClr val="FFFFFF"/>
    <a:srgbClr val="0C4F9E"/>
    <a:srgbClr val="F78D26"/>
    <a:srgbClr val="F1F3F4"/>
    <a:srgbClr val="FFCD7A"/>
    <a:srgbClr val="C2AEEF"/>
    <a:srgbClr val="63B1B1"/>
    <a:srgbClr val="BCE4E9"/>
    <a:srgbClr val="A6C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6" d="100"/>
          <a:sy n="56" d="100"/>
        </p:scale>
        <p:origin x="96" y="204"/>
      </p:cViewPr>
      <p:guideLst>
        <p:guide pos="3840"/>
        <p:guide orient="horz" pos="432"/>
        <p:guide pos="384"/>
        <p:guide pos="7296"/>
        <p:guide orient="horz" pos="3864"/>
        <p:guide pos="2112"/>
        <p:guide pos="5568"/>
        <p:guide orient="horz" pos="2160"/>
        <p:guide orient="horz" pos="792"/>
        <p:guide pos="4992"/>
        <p:guide pos="26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4BB6AF-B5FF-7943-6619-064BC75C8B1C}"/>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a:extLst>
              <a:ext uri="{FF2B5EF4-FFF2-40B4-BE49-F238E27FC236}">
                <a16:creationId xmlns:a16="http://schemas.microsoft.com/office/drawing/2014/main" id="{F7E58A27-564A-02CC-0F01-B60884F61FF6}"/>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B4B34A43-13DF-4E1E-AEA4-51D794807E2B}" type="datetimeFigureOut">
              <a:rPr lang="en-US" smtClean="0"/>
              <a:t>8/25/2026</a:t>
            </a:fld>
            <a:endParaRPr lang="en-US"/>
          </a:p>
        </p:txBody>
      </p:sp>
      <p:sp>
        <p:nvSpPr>
          <p:cNvPr id="4" name="Footer Placeholder 3">
            <a:extLst>
              <a:ext uri="{FF2B5EF4-FFF2-40B4-BE49-F238E27FC236}">
                <a16:creationId xmlns:a16="http://schemas.microsoft.com/office/drawing/2014/main" id="{0B033EA0-151F-F572-9883-7B711790DDEA}"/>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r>
              <a:rPr lang="en-US"/>
              <a:t>Version 2.0  -  June  2024</a:t>
            </a:r>
          </a:p>
        </p:txBody>
      </p:sp>
      <p:sp>
        <p:nvSpPr>
          <p:cNvPr id="5" name="Slide Number Placeholder 4">
            <a:extLst>
              <a:ext uri="{FF2B5EF4-FFF2-40B4-BE49-F238E27FC236}">
                <a16:creationId xmlns:a16="http://schemas.microsoft.com/office/drawing/2014/main" id="{E4259F70-690B-8C2E-773B-52ED138F34D5}"/>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A5077E95-A881-4863-971A-BF3C472F7E28}" type="slidenum">
              <a:rPr lang="en-US" smtClean="0"/>
              <a:t>‹#›</a:t>
            </a:fld>
            <a:endParaRPr lang="en-US"/>
          </a:p>
        </p:txBody>
      </p:sp>
    </p:spTree>
    <p:extLst>
      <p:ext uri="{BB962C8B-B14F-4D97-AF65-F5344CB8AC3E}">
        <p14:creationId xmlns:p14="http://schemas.microsoft.com/office/powerpoint/2010/main" val="4050893362"/>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155D00B0-24C8-4C99-8163-8356A643E41B}" type="datetimeFigureOut">
              <a:rPr lang="en-US" smtClean="0"/>
              <a:t>8/25/2026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r>
              <a:rPr lang="en-US"/>
              <a:t>Version 2.0  -  June  2024</a:t>
            </a:r>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740467B5-26F0-4779-B4BE-75AC48BEE975}" type="slidenum">
              <a:rPr lang="en-US" smtClean="0"/>
              <a:t>‹#›</a:t>
            </a:fld>
            <a:endParaRPr lang="en-US"/>
          </a:p>
        </p:txBody>
      </p:sp>
    </p:spTree>
    <p:extLst>
      <p:ext uri="{BB962C8B-B14F-4D97-AF65-F5344CB8AC3E}">
        <p14:creationId xmlns:p14="http://schemas.microsoft.com/office/powerpoint/2010/main" val="1565460226"/>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20866-C12D-4181-AB58-BB8BCE42E9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0E3D32-98B4-4B22-A1A4-FD438FE671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17A84A-EF1B-45B3-B3E0-1F8FC8B0D868}"/>
              </a:ext>
            </a:extLst>
          </p:cNvPr>
          <p:cNvSpPr>
            <a:spLocks noGrp="1"/>
          </p:cNvSpPr>
          <p:nvPr>
            <p:ph type="dt" sz="half" idx="10"/>
          </p:nvPr>
        </p:nvSpPr>
        <p:spPr/>
        <p:txBody>
          <a:bodyPr/>
          <a:lstStyle/>
          <a:p>
            <a:r>
              <a:rPr lang="en-US"/>
              <a:t>6/12/2024</a:t>
            </a:r>
          </a:p>
        </p:txBody>
      </p:sp>
      <p:sp>
        <p:nvSpPr>
          <p:cNvPr id="5" name="Footer Placeholder 4">
            <a:extLst>
              <a:ext uri="{FF2B5EF4-FFF2-40B4-BE49-F238E27FC236}">
                <a16:creationId xmlns:a16="http://schemas.microsoft.com/office/drawing/2014/main" id="{A74DBB3D-8810-4A92-9BE6-BD821CFCB6E0}"/>
              </a:ext>
            </a:extLst>
          </p:cNvPr>
          <p:cNvSpPr>
            <a:spLocks noGrp="1"/>
          </p:cNvSpPr>
          <p:nvPr>
            <p:ph type="ftr" sz="quarter" idx="11"/>
          </p:nvPr>
        </p:nvSpPr>
        <p:spPr/>
        <p:txBody>
          <a:bodyPr/>
          <a:lstStyle/>
          <a:p>
            <a:r>
              <a:rPr lang="en-US"/>
              <a:t>Version B04.0  -  July  2026</a:t>
            </a:r>
          </a:p>
        </p:txBody>
      </p:sp>
      <p:sp>
        <p:nvSpPr>
          <p:cNvPr id="6" name="Slide Number Placeholder 5">
            <a:extLst>
              <a:ext uri="{FF2B5EF4-FFF2-40B4-BE49-F238E27FC236}">
                <a16:creationId xmlns:a16="http://schemas.microsoft.com/office/drawing/2014/main" id="{B065C686-01B5-4858-A4FC-7BE628417224}"/>
              </a:ext>
            </a:extLst>
          </p:cNvPr>
          <p:cNvSpPr>
            <a:spLocks noGrp="1"/>
          </p:cNvSpPr>
          <p:nvPr>
            <p:ph type="sldNum" sz="quarter" idx="12"/>
          </p:nvPr>
        </p:nvSpPr>
        <p:spPr/>
        <p:txBody>
          <a:bodyPr/>
          <a:lstStyle/>
          <a:p>
            <a:fld id="{C4CC42B3-7838-4600-9D67-9A005086A642}" type="slidenum">
              <a:rPr lang="en-US" smtClean="0"/>
              <a:t>‹#›</a:t>
            </a:fld>
            <a:endParaRPr lang="en-US"/>
          </a:p>
        </p:txBody>
      </p:sp>
    </p:spTree>
    <p:extLst>
      <p:ext uri="{BB962C8B-B14F-4D97-AF65-F5344CB8AC3E}">
        <p14:creationId xmlns:p14="http://schemas.microsoft.com/office/powerpoint/2010/main" val="2958104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A35AE-E2A8-4240-A37F-F8406C1585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575584-8AAC-4E56-AEFB-42B71A7E33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4AAE90-55DF-4873-874D-1C3BADD25E16}"/>
              </a:ext>
            </a:extLst>
          </p:cNvPr>
          <p:cNvSpPr>
            <a:spLocks noGrp="1"/>
          </p:cNvSpPr>
          <p:nvPr>
            <p:ph type="dt" sz="half" idx="10"/>
          </p:nvPr>
        </p:nvSpPr>
        <p:spPr/>
        <p:txBody>
          <a:bodyPr/>
          <a:lstStyle/>
          <a:p>
            <a:r>
              <a:rPr lang="en-US"/>
              <a:t>6/12/2024</a:t>
            </a:r>
          </a:p>
        </p:txBody>
      </p:sp>
      <p:sp>
        <p:nvSpPr>
          <p:cNvPr id="5" name="Footer Placeholder 4">
            <a:extLst>
              <a:ext uri="{FF2B5EF4-FFF2-40B4-BE49-F238E27FC236}">
                <a16:creationId xmlns:a16="http://schemas.microsoft.com/office/drawing/2014/main" id="{8A4499C9-1C54-4F99-BC25-D65E51FD8D20}"/>
              </a:ext>
            </a:extLst>
          </p:cNvPr>
          <p:cNvSpPr>
            <a:spLocks noGrp="1"/>
          </p:cNvSpPr>
          <p:nvPr>
            <p:ph type="ftr" sz="quarter" idx="11"/>
          </p:nvPr>
        </p:nvSpPr>
        <p:spPr/>
        <p:txBody>
          <a:bodyPr/>
          <a:lstStyle/>
          <a:p>
            <a:r>
              <a:rPr lang="en-US"/>
              <a:t>Version B04.0  -  July  2026</a:t>
            </a:r>
          </a:p>
        </p:txBody>
      </p:sp>
      <p:sp>
        <p:nvSpPr>
          <p:cNvPr id="6" name="Slide Number Placeholder 5">
            <a:extLst>
              <a:ext uri="{FF2B5EF4-FFF2-40B4-BE49-F238E27FC236}">
                <a16:creationId xmlns:a16="http://schemas.microsoft.com/office/drawing/2014/main" id="{485789F0-6A95-4D0D-A243-495C99F70EFF}"/>
              </a:ext>
            </a:extLst>
          </p:cNvPr>
          <p:cNvSpPr>
            <a:spLocks noGrp="1"/>
          </p:cNvSpPr>
          <p:nvPr>
            <p:ph type="sldNum" sz="quarter" idx="12"/>
          </p:nvPr>
        </p:nvSpPr>
        <p:spPr/>
        <p:txBody>
          <a:bodyPr/>
          <a:lstStyle/>
          <a:p>
            <a:fld id="{C4CC42B3-7838-4600-9D67-9A005086A642}" type="slidenum">
              <a:rPr lang="en-US" smtClean="0"/>
              <a:t>‹#›</a:t>
            </a:fld>
            <a:endParaRPr lang="en-US"/>
          </a:p>
        </p:txBody>
      </p:sp>
    </p:spTree>
    <p:extLst>
      <p:ext uri="{BB962C8B-B14F-4D97-AF65-F5344CB8AC3E}">
        <p14:creationId xmlns:p14="http://schemas.microsoft.com/office/powerpoint/2010/main" val="155241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91FA6-EEBC-46EA-B4C6-656A8D171F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60365A-1D0E-4BFE-A05E-52D8F0EA8A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9F14C2-A5C7-4752-978E-52082FDC9900}"/>
              </a:ext>
            </a:extLst>
          </p:cNvPr>
          <p:cNvSpPr>
            <a:spLocks noGrp="1"/>
          </p:cNvSpPr>
          <p:nvPr>
            <p:ph type="dt" sz="half" idx="10"/>
          </p:nvPr>
        </p:nvSpPr>
        <p:spPr/>
        <p:txBody>
          <a:bodyPr/>
          <a:lstStyle/>
          <a:p>
            <a:r>
              <a:rPr lang="en-US"/>
              <a:t>6/12/2024</a:t>
            </a:r>
          </a:p>
        </p:txBody>
      </p:sp>
      <p:sp>
        <p:nvSpPr>
          <p:cNvPr id="5" name="Footer Placeholder 4">
            <a:extLst>
              <a:ext uri="{FF2B5EF4-FFF2-40B4-BE49-F238E27FC236}">
                <a16:creationId xmlns:a16="http://schemas.microsoft.com/office/drawing/2014/main" id="{48DFBD3E-EC90-4B98-9166-1ED3E2EF6EAD}"/>
              </a:ext>
            </a:extLst>
          </p:cNvPr>
          <p:cNvSpPr>
            <a:spLocks noGrp="1"/>
          </p:cNvSpPr>
          <p:nvPr>
            <p:ph type="ftr" sz="quarter" idx="11"/>
          </p:nvPr>
        </p:nvSpPr>
        <p:spPr/>
        <p:txBody>
          <a:bodyPr/>
          <a:lstStyle/>
          <a:p>
            <a:r>
              <a:rPr lang="en-US"/>
              <a:t>Version B04.0  -  July  2026</a:t>
            </a:r>
          </a:p>
        </p:txBody>
      </p:sp>
      <p:sp>
        <p:nvSpPr>
          <p:cNvPr id="6" name="Slide Number Placeholder 5">
            <a:extLst>
              <a:ext uri="{FF2B5EF4-FFF2-40B4-BE49-F238E27FC236}">
                <a16:creationId xmlns:a16="http://schemas.microsoft.com/office/drawing/2014/main" id="{11B1C50F-99F7-459C-B2FD-AABDCF765F3E}"/>
              </a:ext>
            </a:extLst>
          </p:cNvPr>
          <p:cNvSpPr>
            <a:spLocks noGrp="1"/>
          </p:cNvSpPr>
          <p:nvPr>
            <p:ph type="sldNum" sz="quarter" idx="12"/>
          </p:nvPr>
        </p:nvSpPr>
        <p:spPr/>
        <p:txBody>
          <a:bodyPr/>
          <a:lstStyle/>
          <a:p>
            <a:fld id="{C4CC42B3-7838-4600-9D67-9A005086A642}" type="slidenum">
              <a:rPr lang="en-US" smtClean="0"/>
              <a:t>‹#›</a:t>
            </a:fld>
            <a:endParaRPr lang="en-US"/>
          </a:p>
        </p:txBody>
      </p:sp>
    </p:spTree>
    <p:extLst>
      <p:ext uri="{BB962C8B-B14F-4D97-AF65-F5344CB8AC3E}">
        <p14:creationId xmlns:p14="http://schemas.microsoft.com/office/powerpoint/2010/main" val="450993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F4218-BCE0-4F05-887E-6B0DAE884F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E8611E-DD8B-4040-99D7-1F0C69CEDA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5E1222-FAB2-40B8-9D62-520A171B20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2A5C8E-63DC-4A50-9E58-9DF4C2ADAEBD}"/>
              </a:ext>
            </a:extLst>
          </p:cNvPr>
          <p:cNvSpPr>
            <a:spLocks noGrp="1"/>
          </p:cNvSpPr>
          <p:nvPr>
            <p:ph type="dt" sz="half" idx="10"/>
          </p:nvPr>
        </p:nvSpPr>
        <p:spPr/>
        <p:txBody>
          <a:bodyPr/>
          <a:lstStyle/>
          <a:p>
            <a:r>
              <a:rPr lang="en-US"/>
              <a:t>6/12/2024</a:t>
            </a:r>
          </a:p>
        </p:txBody>
      </p:sp>
      <p:sp>
        <p:nvSpPr>
          <p:cNvPr id="6" name="Footer Placeholder 5">
            <a:extLst>
              <a:ext uri="{FF2B5EF4-FFF2-40B4-BE49-F238E27FC236}">
                <a16:creationId xmlns:a16="http://schemas.microsoft.com/office/drawing/2014/main" id="{8ADD4BB1-79E9-40EC-A63E-6C7A358FB133}"/>
              </a:ext>
            </a:extLst>
          </p:cNvPr>
          <p:cNvSpPr>
            <a:spLocks noGrp="1"/>
          </p:cNvSpPr>
          <p:nvPr>
            <p:ph type="ftr" sz="quarter" idx="11"/>
          </p:nvPr>
        </p:nvSpPr>
        <p:spPr/>
        <p:txBody>
          <a:bodyPr/>
          <a:lstStyle/>
          <a:p>
            <a:r>
              <a:rPr lang="en-US"/>
              <a:t>Version B04.0  -  July  2026</a:t>
            </a:r>
          </a:p>
        </p:txBody>
      </p:sp>
      <p:sp>
        <p:nvSpPr>
          <p:cNvPr id="7" name="Slide Number Placeholder 6">
            <a:extLst>
              <a:ext uri="{FF2B5EF4-FFF2-40B4-BE49-F238E27FC236}">
                <a16:creationId xmlns:a16="http://schemas.microsoft.com/office/drawing/2014/main" id="{DA666328-BA3E-43F0-BDA7-3065D3132C4F}"/>
              </a:ext>
            </a:extLst>
          </p:cNvPr>
          <p:cNvSpPr>
            <a:spLocks noGrp="1"/>
          </p:cNvSpPr>
          <p:nvPr>
            <p:ph type="sldNum" sz="quarter" idx="12"/>
          </p:nvPr>
        </p:nvSpPr>
        <p:spPr/>
        <p:txBody>
          <a:bodyPr/>
          <a:lstStyle/>
          <a:p>
            <a:fld id="{C4CC42B3-7838-4600-9D67-9A005086A642}" type="slidenum">
              <a:rPr lang="en-US" smtClean="0"/>
              <a:t>‹#›</a:t>
            </a:fld>
            <a:endParaRPr lang="en-US"/>
          </a:p>
        </p:txBody>
      </p:sp>
    </p:spTree>
    <p:extLst>
      <p:ext uri="{BB962C8B-B14F-4D97-AF65-F5344CB8AC3E}">
        <p14:creationId xmlns:p14="http://schemas.microsoft.com/office/powerpoint/2010/main" val="3893327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A1DFE-79E2-43DE-859C-4B24896E24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CBA9D59-D6B0-4D5F-8992-E6534D0C1D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6FDDEF-AB78-419A-8D79-3918C686B9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76E510-60C0-434B-8C47-16E6D7C7F2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9EE9E8-3B6B-4116-977C-5D7025F1EF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7FA71B-5528-4D01-86B5-64B8605CAF52}"/>
              </a:ext>
            </a:extLst>
          </p:cNvPr>
          <p:cNvSpPr>
            <a:spLocks noGrp="1"/>
          </p:cNvSpPr>
          <p:nvPr>
            <p:ph type="dt" sz="half" idx="10"/>
          </p:nvPr>
        </p:nvSpPr>
        <p:spPr/>
        <p:txBody>
          <a:bodyPr/>
          <a:lstStyle/>
          <a:p>
            <a:r>
              <a:rPr lang="en-US"/>
              <a:t>6/12/2024</a:t>
            </a:r>
          </a:p>
        </p:txBody>
      </p:sp>
      <p:sp>
        <p:nvSpPr>
          <p:cNvPr id="8" name="Footer Placeholder 7">
            <a:extLst>
              <a:ext uri="{FF2B5EF4-FFF2-40B4-BE49-F238E27FC236}">
                <a16:creationId xmlns:a16="http://schemas.microsoft.com/office/drawing/2014/main" id="{2DCD296F-1061-4E27-8C04-A450687F2FFE}"/>
              </a:ext>
            </a:extLst>
          </p:cNvPr>
          <p:cNvSpPr>
            <a:spLocks noGrp="1"/>
          </p:cNvSpPr>
          <p:nvPr>
            <p:ph type="ftr" sz="quarter" idx="11"/>
          </p:nvPr>
        </p:nvSpPr>
        <p:spPr/>
        <p:txBody>
          <a:bodyPr/>
          <a:lstStyle/>
          <a:p>
            <a:r>
              <a:rPr lang="en-US"/>
              <a:t>Version B04.0  -  July  2026</a:t>
            </a:r>
          </a:p>
        </p:txBody>
      </p:sp>
      <p:sp>
        <p:nvSpPr>
          <p:cNvPr id="9" name="Slide Number Placeholder 8">
            <a:extLst>
              <a:ext uri="{FF2B5EF4-FFF2-40B4-BE49-F238E27FC236}">
                <a16:creationId xmlns:a16="http://schemas.microsoft.com/office/drawing/2014/main" id="{E635C818-6661-469B-BD73-5A7202649BDE}"/>
              </a:ext>
            </a:extLst>
          </p:cNvPr>
          <p:cNvSpPr>
            <a:spLocks noGrp="1"/>
          </p:cNvSpPr>
          <p:nvPr>
            <p:ph type="sldNum" sz="quarter" idx="12"/>
          </p:nvPr>
        </p:nvSpPr>
        <p:spPr/>
        <p:txBody>
          <a:bodyPr/>
          <a:lstStyle/>
          <a:p>
            <a:fld id="{C4CC42B3-7838-4600-9D67-9A005086A642}" type="slidenum">
              <a:rPr lang="en-US" smtClean="0"/>
              <a:t>‹#›</a:t>
            </a:fld>
            <a:endParaRPr lang="en-US"/>
          </a:p>
        </p:txBody>
      </p:sp>
    </p:spTree>
    <p:extLst>
      <p:ext uri="{BB962C8B-B14F-4D97-AF65-F5344CB8AC3E}">
        <p14:creationId xmlns:p14="http://schemas.microsoft.com/office/powerpoint/2010/main" val="1908884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10C2F-4FEB-4170-B611-5EC3ECC359E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E87813-EE8A-45AC-9054-23FAC483D046}"/>
              </a:ext>
            </a:extLst>
          </p:cNvPr>
          <p:cNvSpPr>
            <a:spLocks noGrp="1"/>
          </p:cNvSpPr>
          <p:nvPr>
            <p:ph type="dt" sz="half" idx="10"/>
          </p:nvPr>
        </p:nvSpPr>
        <p:spPr/>
        <p:txBody>
          <a:bodyPr/>
          <a:lstStyle/>
          <a:p>
            <a:r>
              <a:rPr lang="en-US"/>
              <a:t>6/12/2024</a:t>
            </a:r>
          </a:p>
        </p:txBody>
      </p:sp>
      <p:sp>
        <p:nvSpPr>
          <p:cNvPr id="4" name="Footer Placeholder 3">
            <a:extLst>
              <a:ext uri="{FF2B5EF4-FFF2-40B4-BE49-F238E27FC236}">
                <a16:creationId xmlns:a16="http://schemas.microsoft.com/office/drawing/2014/main" id="{EA2EFFA5-105A-48B3-BFF5-BC38CDCEDA67}"/>
              </a:ext>
            </a:extLst>
          </p:cNvPr>
          <p:cNvSpPr>
            <a:spLocks noGrp="1"/>
          </p:cNvSpPr>
          <p:nvPr>
            <p:ph type="ftr" sz="quarter" idx="11"/>
          </p:nvPr>
        </p:nvSpPr>
        <p:spPr/>
        <p:txBody>
          <a:bodyPr/>
          <a:lstStyle/>
          <a:p>
            <a:r>
              <a:rPr lang="en-US"/>
              <a:t>Version B04.0  -  July  2026</a:t>
            </a:r>
          </a:p>
        </p:txBody>
      </p:sp>
      <p:sp>
        <p:nvSpPr>
          <p:cNvPr id="5" name="Slide Number Placeholder 4">
            <a:extLst>
              <a:ext uri="{FF2B5EF4-FFF2-40B4-BE49-F238E27FC236}">
                <a16:creationId xmlns:a16="http://schemas.microsoft.com/office/drawing/2014/main" id="{329B5FD9-1EB6-49BF-9D32-9EF9AD0CE3F7}"/>
              </a:ext>
            </a:extLst>
          </p:cNvPr>
          <p:cNvSpPr>
            <a:spLocks noGrp="1"/>
          </p:cNvSpPr>
          <p:nvPr>
            <p:ph type="sldNum" sz="quarter" idx="12"/>
          </p:nvPr>
        </p:nvSpPr>
        <p:spPr/>
        <p:txBody>
          <a:bodyPr/>
          <a:lstStyle/>
          <a:p>
            <a:fld id="{C4CC42B3-7838-4600-9D67-9A005086A642}" type="slidenum">
              <a:rPr lang="en-US" smtClean="0"/>
              <a:t>‹#›</a:t>
            </a:fld>
            <a:endParaRPr lang="en-US"/>
          </a:p>
        </p:txBody>
      </p:sp>
    </p:spTree>
    <p:extLst>
      <p:ext uri="{BB962C8B-B14F-4D97-AF65-F5344CB8AC3E}">
        <p14:creationId xmlns:p14="http://schemas.microsoft.com/office/powerpoint/2010/main" val="1672710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1E7A17-7169-4805-AEA8-C2EA1AA4C2F7}"/>
              </a:ext>
            </a:extLst>
          </p:cNvPr>
          <p:cNvSpPr>
            <a:spLocks noGrp="1"/>
          </p:cNvSpPr>
          <p:nvPr>
            <p:ph type="dt" sz="half" idx="10"/>
          </p:nvPr>
        </p:nvSpPr>
        <p:spPr/>
        <p:txBody>
          <a:bodyPr/>
          <a:lstStyle/>
          <a:p>
            <a:r>
              <a:rPr lang="en-US"/>
              <a:t>6/12/2024</a:t>
            </a:r>
          </a:p>
        </p:txBody>
      </p:sp>
      <p:sp>
        <p:nvSpPr>
          <p:cNvPr id="3" name="Footer Placeholder 2">
            <a:extLst>
              <a:ext uri="{FF2B5EF4-FFF2-40B4-BE49-F238E27FC236}">
                <a16:creationId xmlns:a16="http://schemas.microsoft.com/office/drawing/2014/main" id="{F11B4E01-9DD8-4B57-85C8-DFB5E9F9F719}"/>
              </a:ext>
            </a:extLst>
          </p:cNvPr>
          <p:cNvSpPr>
            <a:spLocks noGrp="1"/>
          </p:cNvSpPr>
          <p:nvPr>
            <p:ph type="ftr" sz="quarter" idx="11"/>
          </p:nvPr>
        </p:nvSpPr>
        <p:spPr/>
        <p:txBody>
          <a:bodyPr/>
          <a:lstStyle/>
          <a:p>
            <a:r>
              <a:rPr lang="en-US"/>
              <a:t>Version B04.0  -  July  2026</a:t>
            </a:r>
          </a:p>
        </p:txBody>
      </p:sp>
      <p:sp>
        <p:nvSpPr>
          <p:cNvPr id="4" name="Slide Number Placeholder 3">
            <a:extLst>
              <a:ext uri="{FF2B5EF4-FFF2-40B4-BE49-F238E27FC236}">
                <a16:creationId xmlns:a16="http://schemas.microsoft.com/office/drawing/2014/main" id="{BBC169B9-F4B2-486F-B3C7-54E537757A7C}"/>
              </a:ext>
            </a:extLst>
          </p:cNvPr>
          <p:cNvSpPr>
            <a:spLocks noGrp="1"/>
          </p:cNvSpPr>
          <p:nvPr>
            <p:ph type="sldNum" sz="quarter" idx="12"/>
          </p:nvPr>
        </p:nvSpPr>
        <p:spPr/>
        <p:txBody>
          <a:bodyPr/>
          <a:lstStyle/>
          <a:p>
            <a:fld id="{C4CC42B3-7838-4600-9D67-9A005086A642}" type="slidenum">
              <a:rPr lang="en-US" smtClean="0"/>
              <a:t>‹#›</a:t>
            </a:fld>
            <a:endParaRPr lang="en-US"/>
          </a:p>
        </p:txBody>
      </p:sp>
    </p:spTree>
    <p:extLst>
      <p:ext uri="{BB962C8B-B14F-4D97-AF65-F5344CB8AC3E}">
        <p14:creationId xmlns:p14="http://schemas.microsoft.com/office/powerpoint/2010/main" val="990465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13FE5-B809-4F94-91DB-AC16399EFB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FD05EC-B5A2-4FCC-A571-70DFBC4192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1CDF00-32F1-4B22-88DE-58905BDF54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FCC6E1-C059-45E1-A078-287F9F857AD4}"/>
              </a:ext>
            </a:extLst>
          </p:cNvPr>
          <p:cNvSpPr>
            <a:spLocks noGrp="1"/>
          </p:cNvSpPr>
          <p:nvPr>
            <p:ph type="dt" sz="half" idx="10"/>
          </p:nvPr>
        </p:nvSpPr>
        <p:spPr/>
        <p:txBody>
          <a:bodyPr/>
          <a:lstStyle/>
          <a:p>
            <a:r>
              <a:rPr lang="en-US"/>
              <a:t>6/12/2024</a:t>
            </a:r>
          </a:p>
        </p:txBody>
      </p:sp>
      <p:sp>
        <p:nvSpPr>
          <p:cNvPr id="6" name="Footer Placeholder 5">
            <a:extLst>
              <a:ext uri="{FF2B5EF4-FFF2-40B4-BE49-F238E27FC236}">
                <a16:creationId xmlns:a16="http://schemas.microsoft.com/office/drawing/2014/main" id="{FCDFECC5-B87B-4339-A661-BB25E2DE7FF2}"/>
              </a:ext>
            </a:extLst>
          </p:cNvPr>
          <p:cNvSpPr>
            <a:spLocks noGrp="1"/>
          </p:cNvSpPr>
          <p:nvPr>
            <p:ph type="ftr" sz="quarter" idx="11"/>
          </p:nvPr>
        </p:nvSpPr>
        <p:spPr/>
        <p:txBody>
          <a:bodyPr/>
          <a:lstStyle/>
          <a:p>
            <a:r>
              <a:rPr lang="en-US"/>
              <a:t>Version B04.0  -  July  2026</a:t>
            </a:r>
          </a:p>
        </p:txBody>
      </p:sp>
      <p:sp>
        <p:nvSpPr>
          <p:cNvPr id="7" name="Slide Number Placeholder 6">
            <a:extLst>
              <a:ext uri="{FF2B5EF4-FFF2-40B4-BE49-F238E27FC236}">
                <a16:creationId xmlns:a16="http://schemas.microsoft.com/office/drawing/2014/main" id="{58B832E6-6233-4BD0-8597-59DC22D59B31}"/>
              </a:ext>
            </a:extLst>
          </p:cNvPr>
          <p:cNvSpPr>
            <a:spLocks noGrp="1"/>
          </p:cNvSpPr>
          <p:nvPr>
            <p:ph type="sldNum" sz="quarter" idx="12"/>
          </p:nvPr>
        </p:nvSpPr>
        <p:spPr/>
        <p:txBody>
          <a:bodyPr/>
          <a:lstStyle/>
          <a:p>
            <a:fld id="{C4CC42B3-7838-4600-9D67-9A005086A642}" type="slidenum">
              <a:rPr lang="en-US" smtClean="0"/>
              <a:t>‹#›</a:t>
            </a:fld>
            <a:endParaRPr lang="en-US"/>
          </a:p>
        </p:txBody>
      </p:sp>
    </p:spTree>
    <p:extLst>
      <p:ext uri="{BB962C8B-B14F-4D97-AF65-F5344CB8AC3E}">
        <p14:creationId xmlns:p14="http://schemas.microsoft.com/office/powerpoint/2010/main" val="982611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5036-C106-4C2A-A5F9-1DCFD1F96D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D29479-0BB6-458D-8FC3-E97D34A4AD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97DF35-66B7-4F0D-AC98-424B36A891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90F24C-26FD-4D43-892F-92E57D6A689B}"/>
              </a:ext>
            </a:extLst>
          </p:cNvPr>
          <p:cNvSpPr>
            <a:spLocks noGrp="1"/>
          </p:cNvSpPr>
          <p:nvPr>
            <p:ph type="dt" sz="half" idx="10"/>
          </p:nvPr>
        </p:nvSpPr>
        <p:spPr/>
        <p:txBody>
          <a:bodyPr/>
          <a:lstStyle/>
          <a:p>
            <a:r>
              <a:rPr lang="en-US"/>
              <a:t>6/12/2024</a:t>
            </a:r>
          </a:p>
        </p:txBody>
      </p:sp>
      <p:sp>
        <p:nvSpPr>
          <p:cNvPr id="6" name="Footer Placeholder 5">
            <a:extLst>
              <a:ext uri="{FF2B5EF4-FFF2-40B4-BE49-F238E27FC236}">
                <a16:creationId xmlns:a16="http://schemas.microsoft.com/office/drawing/2014/main" id="{06334110-557C-4B40-900F-B5ACD8B18010}"/>
              </a:ext>
            </a:extLst>
          </p:cNvPr>
          <p:cNvSpPr>
            <a:spLocks noGrp="1"/>
          </p:cNvSpPr>
          <p:nvPr>
            <p:ph type="ftr" sz="quarter" idx="11"/>
          </p:nvPr>
        </p:nvSpPr>
        <p:spPr/>
        <p:txBody>
          <a:bodyPr/>
          <a:lstStyle/>
          <a:p>
            <a:r>
              <a:rPr lang="en-US"/>
              <a:t>Version B04.0  -  July  2026</a:t>
            </a:r>
          </a:p>
        </p:txBody>
      </p:sp>
      <p:sp>
        <p:nvSpPr>
          <p:cNvPr id="7" name="Slide Number Placeholder 6">
            <a:extLst>
              <a:ext uri="{FF2B5EF4-FFF2-40B4-BE49-F238E27FC236}">
                <a16:creationId xmlns:a16="http://schemas.microsoft.com/office/drawing/2014/main" id="{7218FC0E-0B7F-4B58-9AD6-AB2ADDC0576C}"/>
              </a:ext>
            </a:extLst>
          </p:cNvPr>
          <p:cNvSpPr>
            <a:spLocks noGrp="1"/>
          </p:cNvSpPr>
          <p:nvPr>
            <p:ph type="sldNum" sz="quarter" idx="12"/>
          </p:nvPr>
        </p:nvSpPr>
        <p:spPr/>
        <p:txBody>
          <a:bodyPr/>
          <a:lstStyle/>
          <a:p>
            <a:fld id="{C4CC42B3-7838-4600-9D67-9A005086A642}" type="slidenum">
              <a:rPr lang="en-US" smtClean="0"/>
              <a:t>‹#›</a:t>
            </a:fld>
            <a:endParaRPr lang="en-US"/>
          </a:p>
        </p:txBody>
      </p:sp>
    </p:spTree>
    <p:extLst>
      <p:ext uri="{BB962C8B-B14F-4D97-AF65-F5344CB8AC3E}">
        <p14:creationId xmlns:p14="http://schemas.microsoft.com/office/powerpoint/2010/main" val="1564702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303CB-8678-4900-A8E7-68D6F1A345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85A1C3-6ACB-4BC5-A6E4-E009EEE297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2F6512-0922-45C4-9357-E986E6DEC930}"/>
              </a:ext>
            </a:extLst>
          </p:cNvPr>
          <p:cNvSpPr>
            <a:spLocks noGrp="1"/>
          </p:cNvSpPr>
          <p:nvPr>
            <p:ph type="dt" sz="half" idx="10"/>
          </p:nvPr>
        </p:nvSpPr>
        <p:spPr/>
        <p:txBody>
          <a:bodyPr/>
          <a:lstStyle/>
          <a:p>
            <a:r>
              <a:rPr lang="en-US"/>
              <a:t>6/12/2024</a:t>
            </a:r>
          </a:p>
        </p:txBody>
      </p:sp>
      <p:sp>
        <p:nvSpPr>
          <p:cNvPr id="5" name="Footer Placeholder 4">
            <a:extLst>
              <a:ext uri="{FF2B5EF4-FFF2-40B4-BE49-F238E27FC236}">
                <a16:creationId xmlns:a16="http://schemas.microsoft.com/office/drawing/2014/main" id="{6E84B9B8-E2DE-47F1-919E-08471456F281}"/>
              </a:ext>
            </a:extLst>
          </p:cNvPr>
          <p:cNvSpPr>
            <a:spLocks noGrp="1"/>
          </p:cNvSpPr>
          <p:nvPr>
            <p:ph type="ftr" sz="quarter" idx="11"/>
          </p:nvPr>
        </p:nvSpPr>
        <p:spPr/>
        <p:txBody>
          <a:bodyPr/>
          <a:lstStyle/>
          <a:p>
            <a:r>
              <a:rPr lang="en-US"/>
              <a:t>Version B04.0  -  July  2026</a:t>
            </a:r>
          </a:p>
        </p:txBody>
      </p:sp>
      <p:sp>
        <p:nvSpPr>
          <p:cNvPr id="6" name="Slide Number Placeholder 5">
            <a:extLst>
              <a:ext uri="{FF2B5EF4-FFF2-40B4-BE49-F238E27FC236}">
                <a16:creationId xmlns:a16="http://schemas.microsoft.com/office/drawing/2014/main" id="{88E9AB59-3FA6-4A58-88F3-CCA648312AB3}"/>
              </a:ext>
            </a:extLst>
          </p:cNvPr>
          <p:cNvSpPr>
            <a:spLocks noGrp="1"/>
          </p:cNvSpPr>
          <p:nvPr>
            <p:ph type="sldNum" sz="quarter" idx="12"/>
          </p:nvPr>
        </p:nvSpPr>
        <p:spPr/>
        <p:txBody>
          <a:bodyPr/>
          <a:lstStyle/>
          <a:p>
            <a:fld id="{C4CC42B3-7838-4600-9D67-9A005086A642}" type="slidenum">
              <a:rPr lang="en-US" smtClean="0"/>
              <a:t>‹#›</a:t>
            </a:fld>
            <a:endParaRPr lang="en-US"/>
          </a:p>
        </p:txBody>
      </p:sp>
    </p:spTree>
    <p:extLst>
      <p:ext uri="{BB962C8B-B14F-4D97-AF65-F5344CB8AC3E}">
        <p14:creationId xmlns:p14="http://schemas.microsoft.com/office/powerpoint/2010/main" val="4047389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E260DF-52A0-4CB1-ABAE-21202B6336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AF58B1-1659-44EF-BFBE-304B2027279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409C67-628D-4D53-A111-40605A15D729}"/>
              </a:ext>
            </a:extLst>
          </p:cNvPr>
          <p:cNvSpPr>
            <a:spLocks noGrp="1"/>
          </p:cNvSpPr>
          <p:nvPr>
            <p:ph type="dt" sz="half" idx="10"/>
          </p:nvPr>
        </p:nvSpPr>
        <p:spPr/>
        <p:txBody>
          <a:bodyPr/>
          <a:lstStyle/>
          <a:p>
            <a:r>
              <a:rPr lang="en-US"/>
              <a:t>6/12/2024</a:t>
            </a:r>
          </a:p>
        </p:txBody>
      </p:sp>
      <p:sp>
        <p:nvSpPr>
          <p:cNvPr id="5" name="Footer Placeholder 4">
            <a:extLst>
              <a:ext uri="{FF2B5EF4-FFF2-40B4-BE49-F238E27FC236}">
                <a16:creationId xmlns:a16="http://schemas.microsoft.com/office/drawing/2014/main" id="{D554BAA0-EBBA-4E0C-B84B-67081B08B66C}"/>
              </a:ext>
            </a:extLst>
          </p:cNvPr>
          <p:cNvSpPr>
            <a:spLocks noGrp="1"/>
          </p:cNvSpPr>
          <p:nvPr>
            <p:ph type="ftr" sz="quarter" idx="11"/>
          </p:nvPr>
        </p:nvSpPr>
        <p:spPr/>
        <p:txBody>
          <a:bodyPr/>
          <a:lstStyle/>
          <a:p>
            <a:r>
              <a:rPr lang="en-US"/>
              <a:t>Version B04.0  -  July  2026</a:t>
            </a:r>
          </a:p>
        </p:txBody>
      </p:sp>
      <p:sp>
        <p:nvSpPr>
          <p:cNvPr id="6" name="Slide Number Placeholder 5">
            <a:extLst>
              <a:ext uri="{FF2B5EF4-FFF2-40B4-BE49-F238E27FC236}">
                <a16:creationId xmlns:a16="http://schemas.microsoft.com/office/drawing/2014/main" id="{90A5387D-6B87-45CD-A561-7F970B50860F}"/>
              </a:ext>
            </a:extLst>
          </p:cNvPr>
          <p:cNvSpPr>
            <a:spLocks noGrp="1"/>
          </p:cNvSpPr>
          <p:nvPr>
            <p:ph type="sldNum" sz="quarter" idx="12"/>
          </p:nvPr>
        </p:nvSpPr>
        <p:spPr/>
        <p:txBody>
          <a:bodyPr/>
          <a:lstStyle/>
          <a:p>
            <a:fld id="{C4CC42B3-7838-4600-9D67-9A005086A642}" type="slidenum">
              <a:rPr lang="en-US" smtClean="0"/>
              <a:t>‹#›</a:t>
            </a:fld>
            <a:endParaRPr lang="en-US"/>
          </a:p>
        </p:txBody>
      </p:sp>
    </p:spTree>
    <p:extLst>
      <p:ext uri="{BB962C8B-B14F-4D97-AF65-F5344CB8AC3E}">
        <p14:creationId xmlns:p14="http://schemas.microsoft.com/office/powerpoint/2010/main" val="3658305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F16AA3-AB68-46C1-80F9-F32EB7F0E8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539C6C-6252-4BBC-BB6A-81840791D7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F5D986-2F21-4C2A-B41F-F56F8416AC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6/12/2024</a:t>
            </a:r>
          </a:p>
        </p:txBody>
      </p:sp>
      <p:sp>
        <p:nvSpPr>
          <p:cNvPr id="5" name="Footer Placeholder 4">
            <a:extLst>
              <a:ext uri="{FF2B5EF4-FFF2-40B4-BE49-F238E27FC236}">
                <a16:creationId xmlns:a16="http://schemas.microsoft.com/office/drawing/2014/main" id="{50F6564F-A7ED-4B18-8572-14DA753337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Version B04.0  -  July  2026</a:t>
            </a:r>
          </a:p>
        </p:txBody>
      </p:sp>
      <p:sp>
        <p:nvSpPr>
          <p:cNvPr id="6" name="Slide Number Placeholder 5">
            <a:extLst>
              <a:ext uri="{FF2B5EF4-FFF2-40B4-BE49-F238E27FC236}">
                <a16:creationId xmlns:a16="http://schemas.microsoft.com/office/drawing/2014/main" id="{86F32CE1-A47F-4582-A9D1-5D2D33B5BD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CC42B3-7838-4600-9D67-9A005086A642}" type="slidenum">
              <a:rPr lang="en-US" smtClean="0"/>
              <a:t>‹#›</a:t>
            </a:fld>
            <a:endParaRPr lang="en-US"/>
          </a:p>
        </p:txBody>
      </p:sp>
    </p:spTree>
    <p:extLst>
      <p:ext uri="{BB962C8B-B14F-4D97-AF65-F5344CB8AC3E}">
        <p14:creationId xmlns:p14="http://schemas.microsoft.com/office/powerpoint/2010/main" val="19412663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png"/><Relationship Id="rId7" Type="http://schemas.openxmlformats.org/officeDocument/2006/relationships/image" Target="../media/image6.jpg"/><Relationship Id="rId12" Type="http://schemas.openxmlformats.org/officeDocument/2006/relationships/image" Target="../media/image11.0e560843de801b55a5ce1928c4b85bc8"/><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png"/><Relationship Id="rId14" Type="http://schemas.openxmlformats.org/officeDocument/2006/relationships/image" Target="../media/image13.W9Mhvf9VX25ggGyjyQvu0QHaHa"/></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0.png"/><Relationship Id="rId4"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hyperlink" Target="https://graphcommons.com/selections/9551356d-c20b-4927-a06e-3a89b60cf3f4" TargetMode="External"/><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hyperlink" Target="https://docs.google.com/spreadsheets/d/1ZGeMDvfJL_HwWlCD0eGul-8UNG1_ameG/edit?usp=sharing&amp;ouid=116298682874166523883&amp;rtpof=true&amp;sd=true" TargetMode="Externa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jpg"/><Relationship Id="rId7" Type="http://schemas.openxmlformats.org/officeDocument/2006/relationships/image" Target="../media/image12.svg"/><Relationship Id="rId12" Type="http://schemas.openxmlformats.org/officeDocument/2006/relationships/image" Target="../media/image13.W9Mhvf9VX25ggGyjyQvu0QHaHa"/><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11" Type="http://schemas.openxmlformats.org/officeDocument/2006/relationships/image" Target="../media/image5.png"/><Relationship Id="rId5" Type="http://schemas.openxmlformats.org/officeDocument/2006/relationships/image" Target="../media/image11.0e560843de801b55a5ce1928c4b85bc8"/><Relationship Id="rId10" Type="http://schemas.openxmlformats.org/officeDocument/2006/relationships/image" Target="../media/image2.png"/><Relationship Id="rId4" Type="http://schemas.openxmlformats.org/officeDocument/2006/relationships/image" Target="../media/image10.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89F5E81-81FA-467B-AB51-6527078AC188}"/>
              </a:ext>
            </a:extLst>
          </p:cNvPr>
          <p:cNvSpPr/>
          <p:nvPr/>
        </p:nvSpPr>
        <p:spPr>
          <a:xfrm>
            <a:off x="0" y="0"/>
            <a:ext cx="12192000" cy="6858000"/>
          </a:xfrm>
          <a:prstGeom prst="rect">
            <a:avLst/>
          </a:prstGeom>
          <a:pattFill prst="pct10">
            <a:fgClr>
              <a:srgbClr val="0C4F9E"/>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9B30A0A-427A-4D75-8CD1-0F2D751376A2}"/>
              </a:ext>
            </a:extLst>
          </p:cNvPr>
          <p:cNvSpPr/>
          <p:nvPr/>
        </p:nvSpPr>
        <p:spPr>
          <a:xfrm>
            <a:off x="86679" y="5080000"/>
            <a:ext cx="4813300" cy="177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28610022-5303-46D1-B10E-3AD2589FBAF4}"/>
              </a:ext>
            </a:extLst>
          </p:cNvPr>
          <p:cNvPicPr>
            <a:picLocks noChangeAspect="1"/>
          </p:cNvPicPr>
          <p:nvPr/>
        </p:nvPicPr>
        <p:blipFill rotWithShape="1">
          <a:blip r:embed="rId2">
            <a:extLst>
              <a:ext uri="{28A0092B-C50C-407E-A947-70E740481C1C}">
                <a14:useLocalDpi xmlns:a14="http://schemas.microsoft.com/office/drawing/2010/main" val="0"/>
              </a:ext>
            </a:extLst>
          </a:blip>
          <a:srcRect l="16227" t="23657" r="50496" b="43279"/>
          <a:stretch/>
        </p:blipFill>
        <p:spPr>
          <a:xfrm>
            <a:off x="2235693" y="-132793"/>
            <a:ext cx="9915731" cy="6857999"/>
          </a:xfrm>
          <a:prstGeom prst="rect">
            <a:avLst/>
          </a:prstGeom>
        </p:spPr>
      </p:pic>
      <p:sp>
        <p:nvSpPr>
          <p:cNvPr id="29" name="Rectangle 28">
            <a:extLst>
              <a:ext uri="{FF2B5EF4-FFF2-40B4-BE49-F238E27FC236}">
                <a16:creationId xmlns:a16="http://schemas.microsoft.com/office/drawing/2014/main" id="{3635C0E7-21E9-4293-BEF6-1CD817E2F118}"/>
              </a:ext>
            </a:extLst>
          </p:cNvPr>
          <p:cNvSpPr/>
          <p:nvPr/>
        </p:nvSpPr>
        <p:spPr>
          <a:xfrm>
            <a:off x="-1" y="0"/>
            <a:ext cx="12192001" cy="45719"/>
          </a:xfrm>
          <a:prstGeom prst="rect">
            <a:avLst/>
          </a:prstGeom>
          <a:gradFill flip="none" rotWithShape="1">
            <a:gsLst>
              <a:gs pos="0">
                <a:srgbClr val="0C4F9E"/>
              </a:gs>
              <a:gs pos="33000">
                <a:srgbClr val="4E2A73"/>
              </a:gs>
              <a:gs pos="100000">
                <a:srgbClr val="63B1B1"/>
              </a:gs>
              <a:gs pos="67000">
                <a:srgbClr val="F78D2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screenshot of a computer&#10;&#10;Description automatically generated with low confidence">
            <a:extLst>
              <a:ext uri="{FF2B5EF4-FFF2-40B4-BE49-F238E27FC236}">
                <a16:creationId xmlns:a16="http://schemas.microsoft.com/office/drawing/2014/main" id="{5A7E7A63-9D1F-4484-8489-172C383D8252}"/>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107147" y="6214715"/>
            <a:ext cx="985929" cy="581707"/>
          </a:xfrm>
          <a:prstGeom prst="rect">
            <a:avLst/>
          </a:prstGeom>
        </p:spPr>
      </p:pic>
      <p:pic>
        <p:nvPicPr>
          <p:cNvPr id="20" name="Picture 19" descr="Diagram&#10;&#10;Description automatically generated">
            <a:extLst>
              <a:ext uri="{FF2B5EF4-FFF2-40B4-BE49-F238E27FC236}">
                <a16:creationId xmlns:a16="http://schemas.microsoft.com/office/drawing/2014/main" id="{7F69708A-3A24-4BC4-8077-3EEB3BCEDF37}"/>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012901" y="4806637"/>
            <a:ext cx="889663" cy="907425"/>
          </a:xfrm>
          <a:prstGeom prst="rect">
            <a:avLst/>
          </a:prstGeom>
        </p:spPr>
      </p:pic>
      <p:pic>
        <p:nvPicPr>
          <p:cNvPr id="22" name="Picture 21" descr="A picture containing text&#10;&#10;Description automatically generated">
            <a:extLst>
              <a:ext uri="{FF2B5EF4-FFF2-40B4-BE49-F238E27FC236}">
                <a16:creationId xmlns:a16="http://schemas.microsoft.com/office/drawing/2014/main" id="{CF41E6C4-778A-44EC-8D28-2B16D77163DF}"/>
              </a:ext>
            </a:extLst>
          </p:cNvPr>
          <p:cNvPicPr>
            <a:picLocks noChangeAspect="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27238" y="4751450"/>
            <a:ext cx="791864" cy="791864"/>
          </a:xfrm>
          <a:prstGeom prst="rect">
            <a:avLst/>
          </a:prstGeom>
        </p:spPr>
      </p:pic>
      <p:pic>
        <p:nvPicPr>
          <p:cNvPr id="26" name="Picture 25" descr="Logo&#10;&#10;Description automatically generated">
            <a:extLst>
              <a:ext uri="{FF2B5EF4-FFF2-40B4-BE49-F238E27FC236}">
                <a16:creationId xmlns:a16="http://schemas.microsoft.com/office/drawing/2014/main" id="{A758EC7B-48C2-407D-BEA5-3A86AE23D925}"/>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397964" y="6172757"/>
            <a:ext cx="1174035" cy="422127"/>
          </a:xfrm>
          <a:prstGeom prst="rect">
            <a:avLst/>
          </a:prstGeom>
        </p:spPr>
      </p:pic>
      <p:pic>
        <p:nvPicPr>
          <p:cNvPr id="4" name="Picture 3" descr="Logo&#10;&#10;Description automatically generated">
            <a:extLst>
              <a:ext uri="{FF2B5EF4-FFF2-40B4-BE49-F238E27FC236}">
                <a16:creationId xmlns:a16="http://schemas.microsoft.com/office/drawing/2014/main" id="{5B989063-B1B0-AA9B-0894-CDDE7397A59B}"/>
              </a:ext>
            </a:extLst>
          </p:cNvPr>
          <p:cNvPicPr>
            <a:picLocks noChangeAspect="1"/>
          </p:cNvPicPr>
          <p:nvPr/>
        </p:nvPicPr>
        <p:blipFill>
          <a:blip r:embed="rId7"/>
          <a:stretch>
            <a:fillRect/>
          </a:stretch>
        </p:blipFill>
        <p:spPr>
          <a:xfrm>
            <a:off x="9278112" y="4502850"/>
            <a:ext cx="2913888" cy="2023872"/>
          </a:xfrm>
          <a:prstGeom prst="rect">
            <a:avLst/>
          </a:prstGeom>
        </p:spPr>
      </p:pic>
      <p:sp>
        <p:nvSpPr>
          <p:cNvPr id="16" name="TextBox 15">
            <a:extLst>
              <a:ext uri="{FF2B5EF4-FFF2-40B4-BE49-F238E27FC236}">
                <a16:creationId xmlns:a16="http://schemas.microsoft.com/office/drawing/2014/main" id="{1A1B76CD-1AA7-4E92-BB03-4E5DCCBC9D09}"/>
              </a:ext>
            </a:extLst>
          </p:cNvPr>
          <p:cNvSpPr txBox="1"/>
          <p:nvPr/>
        </p:nvSpPr>
        <p:spPr>
          <a:xfrm>
            <a:off x="266330" y="159654"/>
            <a:ext cx="5417064" cy="4508500"/>
          </a:xfrm>
          <a:prstGeom prst="rect">
            <a:avLst/>
          </a:prstGeom>
          <a:noFill/>
        </p:spPr>
        <p:txBody>
          <a:bodyPr wrap="square" rtlCol="0">
            <a:spAutoFit/>
          </a:bodyPr>
          <a:lstStyle/>
          <a:p>
            <a:r>
              <a:rPr lang="en-US" sz="7200" b="1" dirty="0">
                <a:solidFill>
                  <a:srgbClr val="0C4F9E"/>
                </a:solidFill>
                <a:latin typeface="Proxima Nova Black" panose="02000506030000020004" pitchFamily="50" charset="0"/>
                <a:ea typeface="Open Sans Extrabold" panose="020B0906030804020204" pitchFamily="34" charset="0"/>
                <a:cs typeface="Open Sans Extrabold" panose="020B0906030804020204" pitchFamily="34" charset="0"/>
              </a:rPr>
              <a:t>#Not62: </a:t>
            </a:r>
          </a:p>
          <a:p>
            <a:r>
              <a:rPr lang="en-US" sz="4800" b="1" dirty="0">
                <a:solidFill>
                  <a:srgbClr val="0C4F9E"/>
                </a:solidFill>
                <a:latin typeface="Proxima Nova Black" panose="02000506030000020004" pitchFamily="50" charset="0"/>
                <a:ea typeface="Open Sans Extrabold" panose="020B0906030804020204" pitchFamily="34" charset="0"/>
                <a:cs typeface="Open Sans Extrabold" panose="020B0906030804020204" pitchFamily="34" charset="0"/>
              </a:rPr>
              <a:t>The Campaign for a Healthy Bronx </a:t>
            </a:r>
          </a:p>
          <a:p>
            <a:endParaRPr lang="en-US" sz="1100" dirty="0">
              <a:solidFill>
                <a:srgbClr val="0C4F9E"/>
              </a:solidFill>
              <a:latin typeface="Proxima Nova" panose="02000506030000020004" pitchFamily="50" charset="0"/>
              <a:ea typeface="Open Sans Extrabold" panose="020B0906030804020204" pitchFamily="34" charset="0"/>
              <a:cs typeface="Open Sans Extrabold" panose="020B0906030804020204" pitchFamily="34" charset="0"/>
            </a:endParaRPr>
          </a:p>
          <a:p>
            <a:r>
              <a:rPr lang="en-US" sz="2400" dirty="0">
                <a:solidFill>
                  <a:srgbClr val="0C4F9E"/>
                </a:solidFill>
                <a:latin typeface="Proxima Nova" panose="02000506030000020004" pitchFamily="50" charset="0"/>
                <a:ea typeface="Open Sans Extrabold" panose="020B0906030804020204" pitchFamily="34" charset="0"/>
                <a:cs typeface="Open Sans Extrabold" panose="020B0906030804020204" pitchFamily="34" charset="0"/>
              </a:rPr>
              <a:t>5-Year Community Campaign </a:t>
            </a:r>
          </a:p>
          <a:p>
            <a:r>
              <a:rPr lang="en-US" sz="2400" dirty="0">
                <a:solidFill>
                  <a:srgbClr val="0C4F9E"/>
                </a:solidFill>
                <a:latin typeface="Proxima Nova" panose="02000506030000020004" pitchFamily="50" charset="0"/>
                <a:ea typeface="Open Sans Extrabold" panose="020B0906030804020204" pitchFamily="34" charset="0"/>
                <a:cs typeface="Open Sans Extrabold" panose="020B0906030804020204" pitchFamily="34" charset="0"/>
              </a:rPr>
              <a:t>Action Plan C – Version 4.0</a:t>
            </a:r>
            <a:br>
              <a:rPr lang="en-US" sz="2400" dirty="0">
                <a:solidFill>
                  <a:srgbClr val="0C4F9E"/>
                </a:solidFill>
                <a:latin typeface="Proxima Nova" panose="02000506030000020004" pitchFamily="50" charset="0"/>
                <a:ea typeface="Open Sans Extrabold" panose="020B0906030804020204" pitchFamily="34" charset="0"/>
                <a:cs typeface="Open Sans Extrabold" panose="020B0906030804020204" pitchFamily="34" charset="0"/>
              </a:rPr>
            </a:br>
            <a:r>
              <a:rPr lang="en-US" sz="2400" dirty="0">
                <a:solidFill>
                  <a:srgbClr val="0C4F9E"/>
                </a:solidFill>
                <a:latin typeface="Proxima Nova" panose="02000506030000020004" pitchFamily="50" charset="0"/>
                <a:ea typeface="Open Sans Extrabold" panose="020B0906030804020204" pitchFamily="34" charset="0"/>
                <a:cs typeface="Open Sans Extrabold" panose="020B0906030804020204" pitchFamily="34" charset="0"/>
              </a:rPr>
              <a:t>Updated July 2026</a:t>
            </a:r>
          </a:p>
        </p:txBody>
      </p:sp>
      <p:pic>
        <p:nvPicPr>
          <p:cNvPr id="7" name="Picture 6" descr="Hostos Community College logo">
            <a:extLst>
              <a:ext uri="{FF2B5EF4-FFF2-40B4-BE49-F238E27FC236}">
                <a16:creationId xmlns:a16="http://schemas.microsoft.com/office/drawing/2014/main" id="{1D4E2F6A-C44B-CF02-4BCF-51248423F1C1}"/>
              </a:ext>
            </a:extLst>
          </p:cNvPr>
          <p:cNvPicPr>
            <a:picLocks noChangeAspect="1"/>
          </p:cNvPicPr>
          <p:nvPr/>
        </p:nvPicPr>
        <p:blipFill>
          <a:blip r:embed="rId8"/>
          <a:stretch>
            <a:fillRect/>
          </a:stretch>
        </p:blipFill>
        <p:spPr>
          <a:xfrm>
            <a:off x="86679" y="6184614"/>
            <a:ext cx="1752345" cy="552276"/>
          </a:xfrm>
          <a:prstGeom prst="rect">
            <a:avLst/>
          </a:prstGeom>
        </p:spPr>
      </p:pic>
      <p:pic>
        <p:nvPicPr>
          <p:cNvPr id="9" name="Picture 8" descr="Shirts – Green Bronx Machine">
            <a:extLst>
              <a:ext uri="{FF2B5EF4-FFF2-40B4-BE49-F238E27FC236}">
                <a16:creationId xmlns:a16="http://schemas.microsoft.com/office/drawing/2014/main" id="{B83000B6-1163-AB83-81D0-B3F656C812E5}"/>
              </a:ext>
            </a:extLst>
          </p:cNvPr>
          <p:cNvPicPr>
            <a:picLocks noChangeAspect="1"/>
          </p:cNvPicPr>
          <p:nvPr/>
        </p:nvPicPr>
        <p:blipFill>
          <a:blip r:embed="rId9"/>
          <a:stretch>
            <a:fillRect/>
          </a:stretch>
        </p:blipFill>
        <p:spPr>
          <a:xfrm>
            <a:off x="4484633" y="4161746"/>
            <a:ext cx="1892560" cy="1619910"/>
          </a:xfrm>
          <a:prstGeom prst="rect">
            <a:avLst/>
          </a:prstGeom>
        </p:spPr>
      </p:pic>
      <p:pic>
        <p:nvPicPr>
          <p:cNvPr id="13" name="Picture 12" descr="Lehman College Logo">
            <a:extLst>
              <a:ext uri="{FF2B5EF4-FFF2-40B4-BE49-F238E27FC236}">
                <a16:creationId xmlns:a16="http://schemas.microsoft.com/office/drawing/2014/main" id="{1BE8D6F4-4D82-A9D8-60C8-B8862C5F385D}"/>
              </a:ext>
            </a:extLst>
          </p:cNvPr>
          <p:cNvPicPr>
            <a:picLocks noChangeAspect="1"/>
          </p:cNvPicPr>
          <p:nvPr/>
        </p:nvPicPr>
        <p:blipFill>
          <a:blip r:embed="rId10"/>
          <a:stretch>
            <a:fillRect/>
          </a:stretch>
        </p:blipFill>
        <p:spPr>
          <a:xfrm>
            <a:off x="3107264" y="5410200"/>
            <a:ext cx="1276232" cy="564246"/>
          </a:xfrm>
          <a:prstGeom prst="rect">
            <a:avLst/>
          </a:prstGeom>
        </p:spPr>
      </p:pic>
      <p:pic>
        <p:nvPicPr>
          <p:cNvPr id="15" name="Picture 14" descr="See related image detail. Albert Einstein College of Medicine - Leadership Team | The Org">
            <a:extLst>
              <a:ext uri="{FF2B5EF4-FFF2-40B4-BE49-F238E27FC236}">
                <a16:creationId xmlns:a16="http://schemas.microsoft.com/office/drawing/2014/main" id="{9C74101B-135F-18D4-A70E-EA163F1C18AD}"/>
              </a:ext>
            </a:extLst>
          </p:cNvPr>
          <p:cNvPicPr>
            <a:picLocks noChangeAspect="1"/>
          </p:cNvPicPr>
          <p:nvPr/>
        </p:nvPicPr>
        <p:blipFill>
          <a:blip r:embed="rId11"/>
          <a:stretch>
            <a:fillRect/>
          </a:stretch>
        </p:blipFill>
        <p:spPr>
          <a:xfrm>
            <a:off x="6130542" y="5755735"/>
            <a:ext cx="1136555" cy="1136555"/>
          </a:xfrm>
          <a:prstGeom prst="rect">
            <a:avLst/>
          </a:prstGeom>
        </p:spPr>
      </p:pic>
      <p:pic>
        <p:nvPicPr>
          <p:cNvPr id="19" name="Picture 18">
            <a:extLst>
              <a:ext uri="{FF2B5EF4-FFF2-40B4-BE49-F238E27FC236}">
                <a16:creationId xmlns:a16="http://schemas.microsoft.com/office/drawing/2014/main" id="{1F262C0D-CE64-3729-2EA8-322105CDF284}"/>
              </a:ext>
            </a:extLst>
          </p:cNvPr>
          <p:cNvPicPr>
            <a:picLocks noChangeAspect="1"/>
          </p:cNvPicPr>
          <p:nvPr/>
        </p:nvPicPr>
        <p:blipFill>
          <a:blip r:embed="rId12"/>
          <a:stretch>
            <a:fillRect/>
          </a:stretch>
        </p:blipFill>
        <p:spPr>
          <a:xfrm>
            <a:off x="3397964" y="4592667"/>
            <a:ext cx="1115142" cy="933175"/>
          </a:xfrm>
          <a:prstGeom prst="rect">
            <a:avLst/>
          </a:prstGeom>
        </p:spPr>
      </p:pic>
      <p:pic>
        <p:nvPicPr>
          <p:cNvPr id="21" name="Graphic 20">
            <a:extLst>
              <a:ext uri="{FF2B5EF4-FFF2-40B4-BE49-F238E27FC236}">
                <a16:creationId xmlns:a16="http://schemas.microsoft.com/office/drawing/2014/main" id="{F8DF268D-24DA-CF9C-6240-1D867BCF6878}"/>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96082" y="5626610"/>
            <a:ext cx="2377536" cy="526528"/>
          </a:xfrm>
          <a:prstGeom prst="rect">
            <a:avLst/>
          </a:prstGeom>
        </p:spPr>
      </p:pic>
      <p:pic>
        <p:nvPicPr>
          <p:cNvPr id="2" name="Picture 1">
            <a:extLst>
              <a:ext uri="{FF2B5EF4-FFF2-40B4-BE49-F238E27FC236}">
                <a16:creationId xmlns:a16="http://schemas.microsoft.com/office/drawing/2014/main" id="{62EA53AD-3020-C22A-C83F-4177B89DDC81}"/>
              </a:ext>
            </a:extLst>
          </p:cNvPr>
          <p:cNvPicPr>
            <a:picLocks noChangeAspect="1"/>
          </p:cNvPicPr>
          <p:nvPr/>
        </p:nvPicPr>
        <p:blipFill>
          <a:blip r:embed="rId14"/>
          <a:stretch>
            <a:fillRect/>
          </a:stretch>
        </p:blipFill>
        <p:spPr>
          <a:xfrm>
            <a:off x="4840122" y="5760000"/>
            <a:ext cx="1097762" cy="1115145"/>
          </a:xfrm>
          <a:prstGeom prst="rect">
            <a:avLst/>
          </a:prstGeom>
        </p:spPr>
      </p:pic>
    </p:spTree>
    <p:extLst>
      <p:ext uri="{BB962C8B-B14F-4D97-AF65-F5344CB8AC3E}">
        <p14:creationId xmlns:p14="http://schemas.microsoft.com/office/powerpoint/2010/main" val="4073857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3B7B9-9CE9-4C79-A207-3BFBCAC8A144}"/>
              </a:ext>
            </a:extLst>
          </p:cNvPr>
          <p:cNvSpPr txBox="1"/>
          <p:nvPr/>
        </p:nvSpPr>
        <p:spPr>
          <a:xfrm>
            <a:off x="520820" y="516114"/>
            <a:ext cx="10972800" cy="584775"/>
          </a:xfrm>
          <a:prstGeom prst="rect">
            <a:avLst/>
          </a:prstGeom>
          <a:noFill/>
        </p:spPr>
        <p:txBody>
          <a:bodyPr wrap="square" rtlCol="0">
            <a:spAutoFit/>
          </a:bodyPr>
          <a:lstStyle/>
          <a:p>
            <a:r>
              <a:rPr lang="en-US" sz="3200" b="1" dirty="0">
                <a:solidFill>
                  <a:srgbClr val="0C4F9E"/>
                </a:solidFill>
                <a:latin typeface="Proxima Nova Black" panose="02000506030000020004" pitchFamily="50" charset="0"/>
                <a:ea typeface="Open Sans Extrabold" panose="020B0906030804020204" pitchFamily="34" charset="0"/>
                <a:cs typeface="Open Sans Extrabold" panose="020B0906030804020204" pitchFamily="34" charset="0"/>
              </a:rPr>
              <a:t>Table of Contents</a:t>
            </a:r>
          </a:p>
        </p:txBody>
      </p:sp>
      <p:sp>
        <p:nvSpPr>
          <p:cNvPr id="11" name="TextBox 10">
            <a:extLst>
              <a:ext uri="{FF2B5EF4-FFF2-40B4-BE49-F238E27FC236}">
                <a16:creationId xmlns:a16="http://schemas.microsoft.com/office/drawing/2014/main" id="{288D4649-3AD2-45DE-B692-F4B6759BF5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2" name="TextBox 1">
            <a:extLst>
              <a:ext uri="{FF2B5EF4-FFF2-40B4-BE49-F238E27FC236}">
                <a16:creationId xmlns:a16="http://schemas.microsoft.com/office/drawing/2014/main" id="{16D0C321-19C6-43BD-A950-A398E9C04898}"/>
              </a:ext>
            </a:extLst>
          </p:cNvPr>
          <p:cNvSpPr txBox="1"/>
          <p:nvPr/>
        </p:nvSpPr>
        <p:spPr>
          <a:xfrm>
            <a:off x="520820" y="1257300"/>
            <a:ext cx="8413072" cy="4801314"/>
          </a:xfrm>
          <a:prstGeom prst="rect">
            <a:avLst/>
          </a:prstGeom>
          <a:noFill/>
        </p:spPr>
        <p:txBody>
          <a:bodyPr wrap="square" rtlCol="0">
            <a:spAutoFit/>
          </a:bodyPr>
          <a:lstStyle/>
          <a:p>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3	Introduction</a:t>
            </a:r>
          </a:p>
          <a:p>
            <a:r>
              <a:rPr lang="en-US" dirty="0">
                <a:solidFill>
                  <a:srgbClr val="0C4F9E"/>
                </a:solidFill>
                <a:latin typeface="Open Sans" panose="020B0606030504020204" pitchFamily="34" charset="0"/>
                <a:ea typeface="Open Sans" panose="020B0606030504020204" pitchFamily="34" charset="0"/>
                <a:cs typeface="Open Sans" panose="020B0606030504020204" pitchFamily="34" charset="0"/>
              </a:rPr>
              <a:t>	#Not62 Origin Story</a:t>
            </a:r>
          </a:p>
          <a:p>
            <a:r>
              <a:rPr lang="en-US" dirty="0">
                <a:solidFill>
                  <a:srgbClr val="0C4F9E"/>
                </a:solidFill>
                <a:latin typeface="Open Sans" panose="020B0606030504020204" pitchFamily="34" charset="0"/>
                <a:ea typeface="Open Sans" panose="020B0606030504020204" pitchFamily="34" charset="0"/>
                <a:cs typeface="Open Sans" panose="020B0606030504020204" pitchFamily="34" charset="0"/>
              </a:rPr>
              <a:t>	Accomplishments</a:t>
            </a:r>
          </a:p>
          <a:p>
            <a:r>
              <a:rPr lang="en-US" dirty="0">
                <a:solidFill>
                  <a:srgbClr val="0C4F9E"/>
                </a:solidFill>
                <a:latin typeface="Open Sans" panose="020B0606030504020204" pitchFamily="34" charset="0"/>
                <a:ea typeface="Open Sans" panose="020B0606030504020204" pitchFamily="34" charset="0"/>
                <a:cs typeface="Open Sans" panose="020B0606030504020204" pitchFamily="34" charset="0"/>
              </a:rPr>
              <a:t>	Action Plan Purpose</a:t>
            </a:r>
          </a:p>
          <a:p>
            <a:endParaRPr lang="en-US" sz="600" dirty="0">
              <a:solidFill>
                <a:srgbClr val="0C4F9E"/>
              </a:solidFill>
              <a:latin typeface="Open Sans" panose="020B0606030504020204" pitchFamily="34" charset="0"/>
            </a:endParaRPr>
          </a:p>
          <a:p>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10	Action Plan Overview</a:t>
            </a:r>
          </a:p>
          <a:p>
            <a:r>
              <a:rPr lang="en-US" dirty="0">
                <a:solidFill>
                  <a:srgbClr val="0C4F9E"/>
                </a:solidFill>
                <a:latin typeface="Open Sans" panose="020B0606030504020204" pitchFamily="34" charset="0"/>
                <a:ea typeface="Open Sans" panose="020B0606030504020204" pitchFamily="34" charset="0"/>
                <a:cs typeface="Open Sans" panose="020B0606030504020204" pitchFamily="34" charset="0"/>
              </a:rPr>
              <a:t>	Glossary</a:t>
            </a:r>
          </a:p>
          <a:p>
            <a:r>
              <a:rPr lang="en-US" dirty="0">
                <a:solidFill>
                  <a:srgbClr val="0C4F9E"/>
                </a:solidFill>
                <a:latin typeface="Open Sans" panose="020B0606030504020204" pitchFamily="34" charset="0"/>
                <a:ea typeface="Open Sans" panose="020B0606030504020204" pitchFamily="34" charset="0"/>
                <a:cs typeface="Open Sans" panose="020B0606030504020204" pitchFamily="34" charset="0"/>
              </a:rPr>
              <a:t>	Goal</a:t>
            </a:r>
          </a:p>
          <a:p>
            <a:r>
              <a:rPr lang="en-US" dirty="0">
                <a:solidFill>
                  <a:srgbClr val="0C4F9E"/>
                </a:solidFill>
                <a:latin typeface="Open Sans" panose="020B0606030504020204" pitchFamily="34" charset="0"/>
                <a:ea typeface="Open Sans" panose="020B0606030504020204" pitchFamily="34" charset="0"/>
                <a:cs typeface="Open Sans" panose="020B0606030504020204" pitchFamily="34" charset="0"/>
              </a:rPr>
              <a:t>	Process Map</a:t>
            </a:r>
          </a:p>
          <a:p>
            <a:r>
              <a:rPr lang="en-US" dirty="0">
                <a:solidFill>
                  <a:srgbClr val="0C4F9E"/>
                </a:solidFill>
                <a:latin typeface="Open Sans" panose="020B0606030504020204" pitchFamily="34" charset="0"/>
                <a:ea typeface="Open Sans" panose="020B0606030504020204" pitchFamily="34" charset="0"/>
                <a:cs typeface="Open Sans" panose="020B0606030504020204" pitchFamily="34" charset="0"/>
              </a:rPr>
              <a:t>	Action Steps</a:t>
            </a:r>
          </a:p>
          <a:p>
            <a:endParaRPr lang="en-US" sz="600" dirty="0">
              <a:solidFill>
                <a:srgbClr val="0C4F9E"/>
              </a:solidFill>
              <a:latin typeface="Open Sans" panose="020B0606030504020204" pitchFamily="34" charset="0"/>
            </a:endParaRPr>
          </a:p>
          <a:p>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21	Strategies &amp; Tactics</a:t>
            </a:r>
          </a:p>
          <a:p>
            <a:r>
              <a:rPr lang="en-US" dirty="0">
                <a:solidFill>
                  <a:srgbClr val="0C4F9E"/>
                </a:solidFill>
                <a:latin typeface="Open Sans" panose="020B0606030504020204" pitchFamily="34" charset="0"/>
                <a:ea typeface="Open Sans" panose="020B0606030504020204" pitchFamily="34" charset="0"/>
                <a:cs typeface="Open Sans" panose="020B0606030504020204" pitchFamily="34" charset="0"/>
              </a:rPr>
              <a:t>	Strategies</a:t>
            </a:r>
          </a:p>
          <a:p>
            <a:r>
              <a:rPr lang="en-US" dirty="0">
                <a:solidFill>
                  <a:srgbClr val="0C4F9E"/>
                </a:solidFill>
                <a:latin typeface="Open Sans" panose="020B0606030504020204" pitchFamily="34" charset="0"/>
                <a:ea typeface="Open Sans" panose="020B0606030504020204" pitchFamily="34" charset="0"/>
                <a:cs typeface="Open Sans" panose="020B0606030504020204" pitchFamily="34" charset="0"/>
              </a:rPr>
              <a:t>	Action Areas</a:t>
            </a:r>
          </a:p>
          <a:p>
            <a:r>
              <a:rPr lang="en-US" dirty="0">
                <a:solidFill>
                  <a:srgbClr val="0C4F9E"/>
                </a:solidFill>
                <a:latin typeface="Open Sans" panose="020B0606030504020204" pitchFamily="34" charset="0"/>
                <a:ea typeface="Open Sans" panose="020B0606030504020204" pitchFamily="34" charset="0"/>
                <a:cs typeface="Open Sans" panose="020B0606030504020204" pitchFamily="34" charset="0"/>
              </a:rPr>
              <a:t>	Tactics and Campaign Timeline</a:t>
            </a:r>
          </a:p>
          <a:p>
            <a:endParaRPr lang="en-US" sz="600" dirty="0">
              <a:solidFill>
                <a:srgbClr val="0C4F9E"/>
              </a:solidFill>
              <a:latin typeface="Open Sans" panose="020B0606030504020204" pitchFamily="34" charset="0"/>
            </a:endParaRPr>
          </a:p>
          <a:p>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42	Addenda</a:t>
            </a:r>
          </a:p>
          <a:p>
            <a:r>
              <a:rPr lang="en-US" dirty="0">
                <a:solidFill>
                  <a:srgbClr val="0C4F9E"/>
                </a:solidFill>
                <a:latin typeface="Open Sans" panose="020B0606030504020204" pitchFamily="34" charset="0"/>
                <a:ea typeface="Open Sans" panose="020B0606030504020204" pitchFamily="34" charset="0"/>
                <a:cs typeface="Open Sans" panose="020B0606030504020204" pitchFamily="34" charset="0"/>
              </a:rPr>
              <a:t>	A – Stakeholder Map    B – Pledge Form</a:t>
            </a:r>
          </a:p>
          <a:p>
            <a:r>
              <a:rPr lang="en-US" dirty="0">
                <a:solidFill>
                  <a:srgbClr val="0C4F9E"/>
                </a:solidFill>
                <a:latin typeface="Open Sans" panose="020B0606030504020204" pitchFamily="34" charset="0"/>
                <a:ea typeface="Open Sans" panose="020B0606030504020204" pitchFamily="34" charset="0"/>
                <a:cs typeface="Open Sans" panose="020B0606030504020204" pitchFamily="34" charset="0"/>
              </a:rPr>
              <a:t>	C – Contact List    D – Organization Structure</a:t>
            </a:r>
          </a:p>
        </p:txBody>
      </p:sp>
      <p:sp>
        <p:nvSpPr>
          <p:cNvPr id="5" name="Rectangle 4">
            <a:extLst>
              <a:ext uri="{FF2B5EF4-FFF2-40B4-BE49-F238E27FC236}">
                <a16:creationId xmlns:a16="http://schemas.microsoft.com/office/drawing/2014/main" id="{1D3DDB47-0B34-47EB-AEC9-C5194B7EED31}"/>
              </a:ext>
            </a:extLst>
          </p:cNvPr>
          <p:cNvSpPr/>
          <p:nvPr/>
        </p:nvSpPr>
        <p:spPr>
          <a:xfrm>
            <a:off x="-1" y="0"/>
            <a:ext cx="12192001" cy="45719"/>
          </a:xfrm>
          <a:prstGeom prst="rect">
            <a:avLst/>
          </a:prstGeom>
          <a:gradFill flip="none" rotWithShape="1">
            <a:gsLst>
              <a:gs pos="0">
                <a:srgbClr val="0C4F9E"/>
              </a:gs>
              <a:gs pos="33000">
                <a:srgbClr val="4E2A73"/>
              </a:gs>
              <a:gs pos="100000">
                <a:srgbClr val="63B1B1"/>
              </a:gs>
              <a:gs pos="67000">
                <a:srgbClr val="F78D2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F9A8F4D-0ADF-576A-3F47-F5FD5035722F}"/>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78993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97D689-B9B0-4185-AE8C-64E695D3FAC5}"/>
              </a:ext>
            </a:extLst>
          </p:cNvPr>
          <p:cNvPicPr>
            <a:picLocks noChangeAspect="1"/>
          </p:cNvPicPr>
          <p:nvPr/>
        </p:nvPicPr>
        <p:blipFill rotWithShape="1">
          <a:blip r:embed="rId2"/>
          <a:srcRect b="24531"/>
          <a:stretch/>
        </p:blipFill>
        <p:spPr>
          <a:xfrm>
            <a:off x="0" y="-1"/>
            <a:ext cx="12192000" cy="6134100"/>
          </a:xfrm>
          <a:prstGeom prst="rect">
            <a:avLst/>
          </a:prstGeom>
        </p:spPr>
      </p:pic>
      <p:sp>
        <p:nvSpPr>
          <p:cNvPr id="11" name="Rectangle 10">
            <a:extLst>
              <a:ext uri="{FF2B5EF4-FFF2-40B4-BE49-F238E27FC236}">
                <a16:creationId xmlns:a16="http://schemas.microsoft.com/office/drawing/2014/main" id="{E4A41A3D-3F6B-4332-B421-E73F79850878}"/>
              </a:ext>
            </a:extLst>
          </p:cNvPr>
          <p:cNvSpPr/>
          <p:nvPr/>
        </p:nvSpPr>
        <p:spPr>
          <a:xfrm>
            <a:off x="-2" y="0"/>
            <a:ext cx="12192002" cy="6134100"/>
          </a:xfrm>
          <a:prstGeom prst="rect">
            <a:avLst/>
          </a:prstGeom>
          <a:solidFill>
            <a:srgbClr val="A6C3FF">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A1B76CD-1AA7-4E92-BB03-4E5DCCBC9D09}"/>
              </a:ext>
            </a:extLst>
          </p:cNvPr>
          <p:cNvSpPr txBox="1"/>
          <p:nvPr/>
        </p:nvSpPr>
        <p:spPr>
          <a:xfrm>
            <a:off x="519070" y="359878"/>
            <a:ext cx="6707639" cy="1200329"/>
          </a:xfrm>
          <a:prstGeom prst="rect">
            <a:avLst/>
          </a:prstGeom>
          <a:noFill/>
        </p:spPr>
        <p:txBody>
          <a:bodyPr wrap="square" rtlCol="0">
            <a:spAutoFit/>
          </a:bodyPr>
          <a:lstStyle/>
          <a:p>
            <a:r>
              <a:rPr lang="en-US" sz="7200" b="1" dirty="0">
                <a:solidFill>
                  <a:srgbClr val="0C4F9E"/>
                </a:solidFill>
                <a:latin typeface="Proxima Nova Black" panose="02000506030000020004" pitchFamily="50" charset="0"/>
                <a:ea typeface="Open Sans Extrabold" panose="020B0906030804020204" pitchFamily="34" charset="0"/>
                <a:cs typeface="Open Sans Extrabold" panose="020B0906030804020204" pitchFamily="34" charset="0"/>
              </a:rPr>
              <a:t>Introduction</a:t>
            </a:r>
            <a:endParaRPr lang="en-US" sz="2400" dirty="0">
              <a:solidFill>
                <a:schemeClr val="bg1"/>
              </a:solidFill>
              <a:latin typeface="Proxima Nova" panose="02000506030000020004" pitchFamily="50" charset="0"/>
              <a:ea typeface="Open Sans Extrabold" panose="020B0906030804020204" pitchFamily="34" charset="0"/>
              <a:cs typeface="Open Sans Extrabold" panose="020B0906030804020204" pitchFamily="34" charset="0"/>
            </a:endParaRPr>
          </a:p>
        </p:txBody>
      </p:sp>
      <p:sp>
        <p:nvSpPr>
          <p:cNvPr id="29" name="Rectangle 28">
            <a:extLst>
              <a:ext uri="{FF2B5EF4-FFF2-40B4-BE49-F238E27FC236}">
                <a16:creationId xmlns:a16="http://schemas.microsoft.com/office/drawing/2014/main" id="{3635C0E7-21E9-4293-BEF6-1CD817E2F118}"/>
              </a:ext>
            </a:extLst>
          </p:cNvPr>
          <p:cNvSpPr/>
          <p:nvPr/>
        </p:nvSpPr>
        <p:spPr>
          <a:xfrm>
            <a:off x="-1" y="0"/>
            <a:ext cx="12192001" cy="45719"/>
          </a:xfrm>
          <a:prstGeom prst="rect">
            <a:avLst/>
          </a:prstGeom>
          <a:gradFill flip="none" rotWithShape="1">
            <a:gsLst>
              <a:gs pos="0">
                <a:srgbClr val="0C4F9E"/>
              </a:gs>
              <a:gs pos="33000">
                <a:srgbClr val="4E2A73"/>
              </a:gs>
              <a:gs pos="100000">
                <a:srgbClr val="63B1B1"/>
              </a:gs>
              <a:gs pos="67000">
                <a:srgbClr val="F78D2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9DD231A-7241-4C0B-BF15-442A54836C0C}"/>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9" name="TextBox 8">
            <a:extLst>
              <a:ext uri="{FF2B5EF4-FFF2-40B4-BE49-F238E27FC236}">
                <a16:creationId xmlns:a16="http://schemas.microsoft.com/office/drawing/2014/main" id="{D4324397-1540-43D0-AF4B-970F3E0C9A2A}"/>
              </a:ext>
            </a:extLst>
          </p:cNvPr>
          <p:cNvSpPr txBox="1"/>
          <p:nvPr/>
        </p:nvSpPr>
        <p:spPr>
          <a:xfrm>
            <a:off x="520700" y="6375400"/>
            <a:ext cx="2921000" cy="246221"/>
          </a:xfrm>
          <a:prstGeom prst="rect">
            <a:avLst/>
          </a:prstGeom>
          <a:noFill/>
        </p:spPr>
        <p:txBody>
          <a:bodyPr wrap="square" rtlCol="0">
            <a:spAutoFit/>
          </a:bodyPr>
          <a:lstStyle/>
          <a:p>
            <a:r>
              <a:rPr lang="en-US" sz="1200" b="1" dirty="0">
                <a:solidFill>
                  <a:srgbClr val="0C4F9E"/>
                </a:solidFill>
                <a:latin typeface="Proxima Nova" panose="02000506030000020004" pitchFamily="50" charset="0"/>
              </a:rPr>
              <a:t>3</a:t>
            </a:r>
          </a:p>
        </p:txBody>
      </p:sp>
      <p:sp>
        <p:nvSpPr>
          <p:cNvPr id="2" name="Footer Placeholder 1">
            <a:extLst>
              <a:ext uri="{FF2B5EF4-FFF2-40B4-BE49-F238E27FC236}">
                <a16:creationId xmlns:a16="http://schemas.microsoft.com/office/drawing/2014/main" id="{339229DC-CD2B-CD97-7BA0-87C52F744761}"/>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3506758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3B7B9-9CE9-4C79-A207-3BFBCAC8A144}"/>
              </a:ext>
            </a:extLst>
          </p:cNvPr>
          <p:cNvSpPr txBox="1"/>
          <p:nvPr/>
        </p:nvSpPr>
        <p:spPr>
          <a:xfrm>
            <a:off x="520820" y="296966"/>
            <a:ext cx="10972800" cy="584775"/>
          </a:xfrm>
          <a:prstGeom prst="rect">
            <a:avLst/>
          </a:prstGeom>
          <a:noFill/>
        </p:spPr>
        <p:txBody>
          <a:bodyPr wrap="square" rtlCol="0">
            <a:spAutoFit/>
          </a:bodyPr>
          <a:lstStyle/>
          <a:p>
            <a:r>
              <a:rPr lang="en-US" sz="3200" b="1" dirty="0">
                <a:solidFill>
                  <a:srgbClr val="0C4F9E"/>
                </a:solidFill>
                <a:latin typeface="Proxima Nova Black" panose="02000506030000020004" pitchFamily="50" charset="0"/>
                <a:ea typeface="Open Sans Extrabold" panose="020B0906030804020204" pitchFamily="34" charset="0"/>
                <a:cs typeface="Open Sans Extrabold" panose="020B0906030804020204" pitchFamily="34" charset="0"/>
              </a:rPr>
              <a:t>#Not62 Origin Story</a:t>
            </a:r>
          </a:p>
        </p:txBody>
      </p:sp>
      <p:sp>
        <p:nvSpPr>
          <p:cNvPr id="9" name="TextBox 8">
            <a:extLst>
              <a:ext uri="{FF2B5EF4-FFF2-40B4-BE49-F238E27FC236}">
                <a16:creationId xmlns:a16="http://schemas.microsoft.com/office/drawing/2014/main" id="{32BE5B63-917F-4C4D-A66E-99C0F9316746}"/>
              </a:ext>
            </a:extLst>
          </p:cNvPr>
          <p:cNvSpPr txBox="1"/>
          <p:nvPr/>
        </p:nvSpPr>
        <p:spPr>
          <a:xfrm>
            <a:off x="520700" y="6375400"/>
            <a:ext cx="2921000" cy="246221"/>
          </a:xfrm>
          <a:prstGeom prst="rect">
            <a:avLst/>
          </a:prstGeom>
          <a:noFill/>
        </p:spPr>
        <p:txBody>
          <a:bodyPr wrap="square" rtlCol="0">
            <a:spAutoFit/>
          </a:bodyPr>
          <a:lstStyle/>
          <a:p>
            <a:r>
              <a:rPr lang="en-US" sz="1200" b="1" dirty="0">
                <a:solidFill>
                  <a:srgbClr val="0C4F9E"/>
                </a:solidFill>
                <a:latin typeface="Proxima Nova" panose="02000506030000020004" pitchFamily="50" charset="0"/>
              </a:rPr>
              <a:t>4 - Introduction</a:t>
            </a:r>
          </a:p>
        </p:txBody>
      </p:sp>
      <p:sp>
        <p:nvSpPr>
          <p:cNvPr id="11" name="TextBox 10">
            <a:extLst>
              <a:ext uri="{FF2B5EF4-FFF2-40B4-BE49-F238E27FC236}">
                <a16:creationId xmlns:a16="http://schemas.microsoft.com/office/drawing/2014/main" id="{288D4649-3AD2-45DE-B692-F4B6759BF5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5" name="TextBox 4">
            <a:extLst>
              <a:ext uri="{FF2B5EF4-FFF2-40B4-BE49-F238E27FC236}">
                <a16:creationId xmlns:a16="http://schemas.microsoft.com/office/drawing/2014/main" id="{1463A873-64EE-4D8A-BE58-9C41223B303B}"/>
              </a:ext>
            </a:extLst>
          </p:cNvPr>
          <p:cNvSpPr txBox="1"/>
          <p:nvPr/>
        </p:nvSpPr>
        <p:spPr>
          <a:xfrm>
            <a:off x="432534" y="831761"/>
            <a:ext cx="11061086" cy="5201424"/>
          </a:xfrm>
          <a:prstGeom prst="rect">
            <a:avLst/>
          </a:prstGeom>
          <a:noFill/>
        </p:spPr>
        <p:txBody>
          <a:bodyPr wrap="square" rtlCol="0">
            <a:spAutoFit/>
          </a:bodyPr>
          <a:lstStyle/>
          <a:p>
            <a:pPr rtl="0">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County Health Rankings</a:t>
            </a:r>
          </a:p>
          <a:p>
            <a:pPr>
              <a:spcAft>
                <a:spcPts val="600"/>
              </a:spcAft>
            </a:pPr>
            <a:r>
              <a:rPr lang="en-US" sz="1400" dirty="0">
                <a:latin typeface="Open Sans" panose="020B0606030504020204" pitchFamily="34" charset="0"/>
                <a:ea typeface="Open Sans" panose="020B0606030504020204" pitchFamily="34" charset="0"/>
                <a:cs typeface="Open Sans" panose="020B0606030504020204" pitchFamily="34" charset="0"/>
              </a:rPr>
              <a:t>In 2009, the Robert Wood Johnson Foundation began ranking every state’s counties on health outcomes and health factors; the Bronx ranked 62nd of New York’s 62 counties in every edition. RWJF retired the rankings in 2024 in favor of national Health Groups, so the Bronx no longer carries a numbered rank — but it still fares worse than the average New York State county on both measures.</a:t>
            </a:r>
            <a:endParaRPr lang="en-US" sz="3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rtl="0">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The Campaign for a Healthy Bronx</a:t>
            </a:r>
          </a:p>
          <a:p>
            <a:pPr rtl="0">
              <a:spcBef>
                <a:spcPts val="600"/>
              </a:spcBef>
              <a:spcAft>
                <a:spcPts val="600"/>
              </a:spcAft>
            </a:pPr>
            <a:r>
              <a:rPr lang="en-US" sz="1400" b="0" i="0" u="none" strike="noStrike" dirty="0">
                <a:effectLst/>
                <a:latin typeface="Open Sans" panose="020B0606030504020204" pitchFamily="34" charset="0"/>
                <a:ea typeface="Open Sans" panose="020B0606030504020204" pitchFamily="34" charset="0"/>
                <a:cs typeface="Open Sans" panose="020B0606030504020204" pitchFamily="34" charset="0"/>
              </a:rPr>
              <a:t>In response to the Bronx’s consistently low health ranking, several groups came together in 2014 and launched </a:t>
            </a:r>
            <a:r>
              <a:rPr lang="en-US" sz="1400" b="1" i="0" u="none" strike="noStrike" dirty="0">
                <a:effectLst/>
                <a:latin typeface="Open Sans" panose="020B0606030504020204" pitchFamily="34" charset="0"/>
                <a:ea typeface="Open Sans" panose="020B0606030504020204" pitchFamily="34" charset="0"/>
                <a:cs typeface="Open Sans" panose="020B0606030504020204" pitchFamily="34" charset="0"/>
              </a:rPr>
              <a:t>#Not62 - The Campaign for a Healthy Bronx</a:t>
            </a:r>
            <a:r>
              <a:rPr lang="en-US" sz="1400" b="0" i="0" u="none" strike="noStrike" dirty="0">
                <a:effectLst/>
                <a:latin typeface="Open Sans" panose="020B0606030504020204" pitchFamily="34" charset="0"/>
                <a:ea typeface="Open Sans" panose="020B0606030504020204" pitchFamily="34" charset="0"/>
                <a:cs typeface="Open Sans" panose="020B0606030504020204" pitchFamily="34" charset="0"/>
              </a:rPr>
              <a:t>. Through collaboration between Bronx residents, businesses, health care providers, community organizations, and elected officials, the #Not62 Campaign was formed to change the conversation about health in the Bronx and to serve as a key catalyst for partners across sectors to take action in improving the health of Bronx residents.</a:t>
            </a:r>
            <a:endParaRPr lang="en-US" sz="1400" b="0" dirty="0">
              <a:effectLst/>
              <a:latin typeface="Open Sans" panose="020B0606030504020204" pitchFamily="34" charset="0"/>
              <a:ea typeface="Open Sans" panose="020B0606030504020204" pitchFamily="34" charset="0"/>
              <a:cs typeface="Open Sans" panose="020B0606030504020204" pitchFamily="34" charset="0"/>
            </a:endParaRPr>
          </a:p>
          <a:p>
            <a:pPr>
              <a:spcAft>
                <a:spcPts val="1200"/>
              </a:spcAft>
            </a:pPr>
            <a:r>
              <a:rPr lang="en-US" sz="1400" b="0" i="0" u="none" strike="noStrike" dirty="0">
                <a:effectLst/>
                <a:latin typeface="Open Sans" panose="020B0606030504020204" pitchFamily="34" charset="0"/>
                <a:ea typeface="Open Sans" panose="020B0606030504020204" pitchFamily="34" charset="0"/>
                <a:cs typeface="Open Sans" panose="020B0606030504020204" pitchFamily="34" charset="0"/>
              </a:rPr>
              <a:t>The Campaign hosted a series of initiatives that coincided with improvements in several health outcomes – Bronx residents were spending less time in hospitals, were living longer, and living healthier and more active lifestyles. However, in 2020, that progress was devastated with the arrival of the COVID-19 pandemic, which exacerbated existing conditions in the Bronx. Now more than ever, the #Not62 Campaign is committed to addressing the many interconnected factors that impact a person’s wellbeing so that everyone in the borough can attain their highest level of health and live longer.</a:t>
            </a:r>
            <a:endParaRPr lang="en-US" sz="1400" b="1" dirty="0">
              <a:latin typeface="Open Sans" panose="020B0606030504020204" pitchFamily="34" charset="0"/>
              <a:ea typeface="Open Sans" panose="020B0606030504020204" pitchFamily="34" charset="0"/>
              <a:cs typeface="Open Sans" panose="020B0606030504020204" pitchFamily="34" charset="0"/>
            </a:endParaRPr>
          </a:p>
          <a:p>
            <a:pPr rtl="0">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Steering Committee</a:t>
            </a:r>
          </a:p>
          <a:p>
            <a:pPr rtl="0">
              <a:spcAft>
                <a:spcPts val="600"/>
              </a:spcAft>
            </a:pP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#Not62 Campaign for a Healthy Bronx is led by a steering committee composed of the Bronx Borough President’s Office, Institute for Family Health/Bronx Health REACH, Montefiore Health System, Essen Health Care, Lincoln Hospital, St Barnabas Hospital, CUNY (Lehman &amp; </a:t>
            </a:r>
            <a:r>
              <a:rPr lang="en-US" sz="1400" b="0" i="0" u="none" strike="noStrike"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Hostos</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FBOs, CBOs and the NYC Department of Health and Mental Hygiene’s Bronx Neighborhood Health Action Center.</a:t>
            </a:r>
            <a:endParaRPr lang="en-US"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a:extLst>
              <a:ext uri="{FF2B5EF4-FFF2-40B4-BE49-F238E27FC236}">
                <a16:creationId xmlns:a16="http://schemas.microsoft.com/office/drawing/2014/main" id="{34418541-A9E0-481C-AB9D-0B3BA5BC4295}"/>
              </a:ext>
            </a:extLst>
          </p:cNvPr>
          <p:cNvSpPr/>
          <p:nvPr/>
        </p:nvSpPr>
        <p:spPr>
          <a:xfrm>
            <a:off x="-1" y="0"/>
            <a:ext cx="12192001" cy="45719"/>
          </a:xfrm>
          <a:prstGeom prst="rect">
            <a:avLst/>
          </a:prstGeom>
          <a:solidFill>
            <a:srgbClr val="0C4F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54E5AC35-D2A4-EC7B-020A-45C1146B875D}"/>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3084832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lumn Panel">
            <a:extLst>
              <a:ext uri="{FF2B5EF4-FFF2-40B4-BE49-F238E27FC236}">
                <a16:creationId xmlns:a16="http://schemas.microsoft.com/office/drawing/2014/main" id="{5CE589FA-F854-4644-A8AD-E7718D5B264A}"/>
              </a:ext>
            </a:extLst>
          </p:cNvPr>
          <p:cNvSpPr/>
          <p:nvPr/>
        </p:nvSpPr>
        <p:spPr>
          <a:xfrm>
            <a:off x="520700" y="2413000"/>
            <a:ext cx="11150600" cy="3784600"/>
          </a:xfrm>
          <a:prstGeom prst="roundRect">
            <a:avLst/>
          </a:prstGeom>
          <a:solidFill>
            <a:srgbClr val="F7F8F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Rectangle 18">
            <a:extLst>
              <a:ext uri="{FF2B5EF4-FFF2-40B4-BE49-F238E27FC236}">
                <a16:creationId xmlns:a16="http://schemas.microsoft.com/office/drawing/2014/main" id="{5FB472A3-DCC2-4248-A0A4-32EEEB54E170}"/>
              </a:ext>
            </a:extLst>
          </p:cNvPr>
          <p:cNvSpPr/>
          <p:nvPr/>
        </p:nvSpPr>
        <p:spPr>
          <a:xfrm>
            <a:off x="-1" y="2123174"/>
            <a:ext cx="12192001" cy="204463"/>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933B7B9-9CE9-4C79-A207-3BFBCAC8A144}"/>
              </a:ext>
            </a:extLst>
          </p:cNvPr>
          <p:cNvSpPr txBox="1"/>
          <p:nvPr/>
        </p:nvSpPr>
        <p:spPr>
          <a:xfrm>
            <a:off x="520820" y="516114"/>
            <a:ext cx="10972800" cy="584775"/>
          </a:xfrm>
          <a:prstGeom prst="rect">
            <a:avLst/>
          </a:prstGeom>
          <a:noFill/>
        </p:spPr>
        <p:txBody>
          <a:bodyPr wrap="square" rtlCol="0">
            <a:spAutoFit/>
          </a:bodyPr>
          <a:lstStyle/>
          <a:p>
            <a:r>
              <a:rPr lang="en-US" sz="3200" b="1" dirty="0">
                <a:solidFill>
                  <a:srgbClr val="0C4F9E"/>
                </a:solidFill>
                <a:latin typeface="Proxima Nova Black" panose="02000506030000020004" pitchFamily="50" charset="0"/>
                <a:ea typeface="Open Sans Extrabold" panose="020B0906030804020204" pitchFamily="34" charset="0"/>
                <a:cs typeface="Open Sans Extrabold" panose="020B0906030804020204" pitchFamily="34" charset="0"/>
              </a:rPr>
              <a:t>Accomplishments</a:t>
            </a:r>
          </a:p>
        </p:txBody>
      </p:sp>
      <p:sp>
        <p:nvSpPr>
          <p:cNvPr id="6" name="TextBox 5">
            <a:extLst>
              <a:ext uri="{FF2B5EF4-FFF2-40B4-BE49-F238E27FC236}">
                <a16:creationId xmlns:a16="http://schemas.microsoft.com/office/drawing/2014/main" id="{F5EFFF50-2E7D-42EB-8A26-D141CA3748E3}"/>
              </a:ext>
            </a:extLst>
          </p:cNvPr>
          <p:cNvSpPr txBox="1"/>
          <p:nvPr/>
        </p:nvSpPr>
        <p:spPr>
          <a:xfrm>
            <a:off x="520700" y="6375400"/>
            <a:ext cx="2921000" cy="246221"/>
          </a:xfrm>
          <a:prstGeom prst="rect">
            <a:avLst/>
          </a:prstGeom>
          <a:noFill/>
        </p:spPr>
        <p:txBody>
          <a:bodyPr wrap="square" rtlCol="0">
            <a:spAutoFit/>
          </a:bodyPr>
          <a:lstStyle/>
          <a:p>
            <a:r>
              <a:rPr lang="en-US" sz="1200" b="1" dirty="0">
                <a:solidFill>
                  <a:srgbClr val="0C4F9E"/>
                </a:solidFill>
                <a:latin typeface="Proxima Nova" panose="02000506030000020004" pitchFamily="50" charset="0"/>
              </a:rPr>
              <a:t>5 - Introduction</a:t>
            </a:r>
          </a:p>
        </p:txBody>
      </p:sp>
      <p:sp>
        <p:nvSpPr>
          <p:cNvPr id="7" name="TextBox 6">
            <a:extLst>
              <a:ext uri="{FF2B5EF4-FFF2-40B4-BE49-F238E27FC236}">
                <a16:creationId xmlns:a16="http://schemas.microsoft.com/office/drawing/2014/main" id="{7F6EE426-64D2-4032-87E4-5F8D3584487F}"/>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9" name="Oval 8">
            <a:extLst>
              <a:ext uri="{FF2B5EF4-FFF2-40B4-BE49-F238E27FC236}">
                <a16:creationId xmlns:a16="http://schemas.microsoft.com/office/drawing/2014/main" id="{E22A8854-0951-4DBA-987D-637EEDB92D64}"/>
              </a:ext>
            </a:extLst>
          </p:cNvPr>
          <p:cNvSpPr/>
          <p:nvPr/>
        </p:nvSpPr>
        <p:spPr>
          <a:xfrm flipH="1">
            <a:off x="3429003" y="2042848"/>
            <a:ext cx="331090" cy="331090"/>
          </a:xfrm>
          <a:prstGeom prst="ellipse">
            <a:avLst/>
          </a:prstGeom>
          <a:solidFill>
            <a:schemeClr val="bg1"/>
          </a:solidFill>
          <a:ln w="38100">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10" name="Oval 9">
            <a:extLst>
              <a:ext uri="{FF2B5EF4-FFF2-40B4-BE49-F238E27FC236}">
                <a16:creationId xmlns:a16="http://schemas.microsoft.com/office/drawing/2014/main" id="{B10BAB2F-9CFF-4B75-A718-C1327D5568C5}"/>
              </a:ext>
            </a:extLst>
          </p:cNvPr>
          <p:cNvSpPr/>
          <p:nvPr/>
        </p:nvSpPr>
        <p:spPr>
          <a:xfrm flipH="1">
            <a:off x="685800" y="2037563"/>
            <a:ext cx="331090" cy="331090"/>
          </a:xfrm>
          <a:prstGeom prst="ellipse">
            <a:avLst/>
          </a:prstGeom>
          <a:solidFill>
            <a:schemeClr val="bg1"/>
          </a:solidFill>
          <a:ln w="28575">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11" name="Oval 10">
            <a:extLst>
              <a:ext uri="{FF2B5EF4-FFF2-40B4-BE49-F238E27FC236}">
                <a16:creationId xmlns:a16="http://schemas.microsoft.com/office/drawing/2014/main" id="{4CA5420E-E898-4FB1-A693-786C0A9FE0C6}"/>
              </a:ext>
            </a:extLst>
          </p:cNvPr>
          <p:cNvSpPr/>
          <p:nvPr/>
        </p:nvSpPr>
        <p:spPr>
          <a:xfrm flipH="1">
            <a:off x="6172206" y="2037563"/>
            <a:ext cx="331090" cy="331090"/>
          </a:xfrm>
          <a:prstGeom prst="ellipse">
            <a:avLst/>
          </a:prstGeom>
          <a:solidFill>
            <a:schemeClr val="bg1"/>
          </a:solidFill>
          <a:ln w="38100">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13" name="Oval 12">
            <a:extLst>
              <a:ext uri="{FF2B5EF4-FFF2-40B4-BE49-F238E27FC236}">
                <a16:creationId xmlns:a16="http://schemas.microsoft.com/office/drawing/2014/main" id="{D88534E6-05DA-44B9-8B02-417EFA8C6452}"/>
              </a:ext>
            </a:extLst>
          </p:cNvPr>
          <p:cNvSpPr/>
          <p:nvPr/>
        </p:nvSpPr>
        <p:spPr>
          <a:xfrm flipH="1">
            <a:off x="8915409" y="2037563"/>
            <a:ext cx="331090" cy="331090"/>
          </a:xfrm>
          <a:prstGeom prst="ellipse">
            <a:avLst/>
          </a:prstGeom>
          <a:solidFill>
            <a:schemeClr val="bg1"/>
          </a:solidFill>
          <a:ln w="38100">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32" name="Rectangle 31">
            <a:extLst>
              <a:ext uri="{FF2B5EF4-FFF2-40B4-BE49-F238E27FC236}">
                <a16:creationId xmlns:a16="http://schemas.microsoft.com/office/drawing/2014/main" id="{5A3E05C6-CF46-4326-AFB8-38BC19BAA664}"/>
              </a:ext>
            </a:extLst>
          </p:cNvPr>
          <p:cNvSpPr/>
          <p:nvPr/>
        </p:nvSpPr>
        <p:spPr>
          <a:xfrm>
            <a:off x="-1" y="0"/>
            <a:ext cx="12192001" cy="45719"/>
          </a:xfrm>
          <a:prstGeom prst="rect">
            <a:avLst/>
          </a:prstGeom>
          <a:solidFill>
            <a:srgbClr val="0C4F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82D5B556-A568-4111-9F68-E5591D34155A}"/>
              </a:ext>
            </a:extLst>
          </p:cNvPr>
          <p:cNvSpPr txBox="1"/>
          <p:nvPr/>
        </p:nvSpPr>
        <p:spPr>
          <a:xfrm>
            <a:off x="6096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2014</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TextBox 34">
            <a:extLst>
              <a:ext uri="{FF2B5EF4-FFF2-40B4-BE49-F238E27FC236}">
                <a16:creationId xmlns:a16="http://schemas.microsoft.com/office/drawing/2014/main" id="{F9778F9A-73D5-435F-9BD9-33927F09BC38}"/>
              </a:ext>
            </a:extLst>
          </p:cNvPr>
          <p:cNvSpPr txBox="1"/>
          <p:nvPr/>
        </p:nvSpPr>
        <p:spPr>
          <a:xfrm>
            <a:off x="609600" y="2502003"/>
            <a:ext cx="2743200" cy="738664"/>
          </a:xfrm>
          <a:prstGeom prst="rect">
            <a:avLst/>
          </a:prstGeom>
          <a:noFill/>
        </p:spPr>
        <p:txBody>
          <a:bodyPr wrap="square" rtlCol="0">
            <a:spAutoFit/>
          </a:bodyPr>
          <a:lstStyle/>
          <a:p>
            <a:pPr marL="285750" indent="-285750" rtl="0" fontAlgn="base">
              <a:spcBef>
                <a:spcPts val="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Founding of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#Not62 - The Campaign for a Healthy Bronx</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TextBox 36">
            <a:extLst>
              <a:ext uri="{FF2B5EF4-FFF2-40B4-BE49-F238E27FC236}">
                <a16:creationId xmlns:a16="http://schemas.microsoft.com/office/drawing/2014/main" id="{A7F39F12-A7C9-4731-974C-3C8D1F6C3CCF}"/>
              </a:ext>
            </a:extLst>
          </p:cNvPr>
          <p:cNvSpPr txBox="1"/>
          <p:nvPr/>
        </p:nvSpPr>
        <p:spPr>
          <a:xfrm>
            <a:off x="33528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2015</a:t>
            </a: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Food and Health Behaviors</a:t>
            </a:r>
          </a:p>
        </p:txBody>
      </p:sp>
      <p:sp>
        <p:nvSpPr>
          <p:cNvPr id="38" name="TextBox 37">
            <a:extLst>
              <a:ext uri="{FF2B5EF4-FFF2-40B4-BE49-F238E27FC236}">
                <a16:creationId xmlns:a16="http://schemas.microsoft.com/office/drawing/2014/main" id="{9A925E59-20C6-4985-AF0F-CE124CF76F41}"/>
              </a:ext>
            </a:extLst>
          </p:cNvPr>
          <p:cNvSpPr txBox="1"/>
          <p:nvPr/>
        </p:nvSpPr>
        <p:spPr>
          <a:xfrm>
            <a:off x="3352800" y="2502003"/>
            <a:ext cx="2743200" cy="2908489"/>
          </a:xfrm>
          <a:prstGeom prst="rect">
            <a:avLst/>
          </a:prstGeom>
          <a:noFill/>
        </p:spPr>
        <p:txBody>
          <a:bodyPr wrap="square" rtlCol="0">
            <a:spAutoFit/>
          </a:bodyPr>
          <a:lstStyle/>
          <a:p>
            <a:pPr marL="285750" indent="-285750" rtl="0" fontAlgn="base">
              <a:spcBef>
                <a:spcPts val="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Releases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#Not62 Campaign PSA</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videos</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Convenes the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Annual Health Summit</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Promotes Bronx Week -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Bronx Health Day</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with the Bronx Borough President’s Office</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Promotes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Bronx Healthy Food Week</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with DOH </a:t>
            </a:r>
          </a:p>
          <a:p>
            <a:pPr marL="285750" indent="-285750">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Receives the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RWJF Culture of Health Prize Award</a:t>
            </a:r>
            <a:endParaRPr lang="en-US" sz="1400"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 name="TextBox 38">
            <a:extLst>
              <a:ext uri="{FF2B5EF4-FFF2-40B4-BE49-F238E27FC236}">
                <a16:creationId xmlns:a16="http://schemas.microsoft.com/office/drawing/2014/main" id="{085CE8BC-6904-4187-B598-1EDDF5326C50}"/>
              </a:ext>
            </a:extLst>
          </p:cNvPr>
          <p:cNvSpPr txBox="1"/>
          <p:nvPr/>
        </p:nvSpPr>
        <p:spPr>
          <a:xfrm>
            <a:off x="60960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2016</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Food and Health Behaviors</a:t>
            </a:r>
          </a:p>
        </p:txBody>
      </p:sp>
      <p:sp>
        <p:nvSpPr>
          <p:cNvPr id="40" name="TextBox 39">
            <a:extLst>
              <a:ext uri="{FF2B5EF4-FFF2-40B4-BE49-F238E27FC236}">
                <a16:creationId xmlns:a16="http://schemas.microsoft.com/office/drawing/2014/main" id="{C182E17F-B38F-46D8-BB5C-2C38E32A83F7}"/>
              </a:ext>
            </a:extLst>
          </p:cNvPr>
          <p:cNvSpPr txBox="1"/>
          <p:nvPr/>
        </p:nvSpPr>
        <p:spPr>
          <a:xfrm>
            <a:off x="6096000" y="2502003"/>
            <a:ext cx="2743200" cy="3046988"/>
          </a:xfrm>
          <a:prstGeom prst="rect">
            <a:avLst/>
          </a:prstGeom>
          <a:noFill/>
        </p:spPr>
        <p:txBody>
          <a:bodyPr wrap="square" rtlCol="0">
            <a:spAutoFit/>
          </a:bodyPr>
          <a:lstStyle/>
          <a:p>
            <a:pPr marL="285750" indent="-285750" rtl="0" fontAlgn="base">
              <a:spcBef>
                <a:spcPts val="0"/>
              </a:spcBef>
              <a:spcAft>
                <a:spcPts val="0"/>
              </a:spcAft>
              <a:buFont typeface="Arial" panose="020B0604020202020204" pitchFamily="34" charset="0"/>
              <a:buChar char="•"/>
            </a:pP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#Not62 holds a Town Hall</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on the Campaign for a Healthy Bronx</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Participates in</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a:t>
            </a:r>
            <a:r>
              <a:rPr lang="en-US" sz="1400" b="1" i="0" u="none" strike="noStrike" dirty="0" err="1">
                <a:solidFill>
                  <a:srgbClr val="0C4F9E"/>
                </a:solidFill>
                <a:effectLst/>
                <a:latin typeface="Open Sans" panose="020B0606030504020204" pitchFamily="34" charset="0"/>
                <a:ea typeface="Open Sans" panose="020B0606030504020204" pitchFamily="34" charset="0"/>
                <a:cs typeface="Open Sans" panose="020B0606030504020204" pitchFamily="34" charset="0"/>
              </a:rPr>
              <a:t>iHeal</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Bronx Active Living Week</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with DOH</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Launches the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Rethink Your Drink </a:t>
            </a:r>
            <a:r>
              <a:rPr lang="en-US" sz="1400" dirty="0">
                <a:solidFill>
                  <a:srgbClr val="0C4F9E"/>
                </a:solidFill>
                <a:latin typeface="Open Sans" panose="020B0606030504020204" pitchFamily="34" charset="0"/>
                <a:ea typeface="Open Sans" panose="020B0606030504020204" pitchFamily="34" charset="0"/>
                <a:cs typeface="Open Sans" panose="020B0606030504020204" pitchFamily="34" charset="0"/>
              </a:rPr>
              <a:t>program with Montefiore and the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Healthy Beverage Zone Project</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with DOHMH, UCHC, and Bronx Health REACH</a:t>
            </a:r>
          </a:p>
        </p:txBody>
      </p:sp>
      <p:sp>
        <p:nvSpPr>
          <p:cNvPr id="41" name="TextBox 40">
            <a:extLst>
              <a:ext uri="{FF2B5EF4-FFF2-40B4-BE49-F238E27FC236}">
                <a16:creationId xmlns:a16="http://schemas.microsoft.com/office/drawing/2014/main" id="{7331A090-2FE9-4C39-8706-147EE0C5E5CA}"/>
              </a:ext>
            </a:extLst>
          </p:cNvPr>
          <p:cNvSpPr txBox="1"/>
          <p:nvPr/>
        </p:nvSpPr>
        <p:spPr>
          <a:xfrm>
            <a:off x="88392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2017</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Food and Health Behaviors, Mental Health</a:t>
            </a:r>
          </a:p>
        </p:txBody>
      </p:sp>
      <p:sp>
        <p:nvSpPr>
          <p:cNvPr id="49" name="TextBox 48">
            <a:extLst>
              <a:ext uri="{FF2B5EF4-FFF2-40B4-BE49-F238E27FC236}">
                <a16:creationId xmlns:a16="http://schemas.microsoft.com/office/drawing/2014/main" id="{4216B000-E0D9-4605-B245-AA12DB989ED1}"/>
              </a:ext>
            </a:extLst>
          </p:cNvPr>
          <p:cNvSpPr txBox="1"/>
          <p:nvPr/>
        </p:nvSpPr>
        <p:spPr>
          <a:xfrm>
            <a:off x="8839200" y="2502003"/>
            <a:ext cx="2743200" cy="3046988"/>
          </a:xfrm>
          <a:prstGeom prst="rect">
            <a:avLst/>
          </a:prstGeom>
          <a:noFill/>
        </p:spPr>
        <p:txBody>
          <a:bodyPr wrap="square" rtlCol="0">
            <a:spAutoFit/>
          </a:bodyPr>
          <a:lstStyle/>
          <a:p>
            <a:pPr marL="285750" indent="-285750" rtl="0" fontAlgn="base">
              <a:spcBef>
                <a:spcPts val="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Launches the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Eat Smart Month PSA Campaign</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with American Heart Association, Shop Healthy NYC, and the Healthy Beverage Zone</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Launches the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Bronx Emotional Wellness Project</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Launches the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Bronx Bodega Partners “Don’t Stress Eat Fresh” </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Workgroup</a:t>
            </a:r>
          </a:p>
        </p:txBody>
      </p:sp>
      <p:sp>
        <p:nvSpPr>
          <p:cNvPr id="2" name="Footer Placeholder 1">
            <a:extLst>
              <a:ext uri="{FF2B5EF4-FFF2-40B4-BE49-F238E27FC236}">
                <a16:creationId xmlns:a16="http://schemas.microsoft.com/office/drawing/2014/main" id="{9CD7588D-F02D-3E1E-7E79-37806FC9D5A7}"/>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1860975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lumn Panel">
            <a:extLst>
              <a:ext uri="{FF2B5EF4-FFF2-40B4-BE49-F238E27FC236}">
                <a16:creationId xmlns:a16="http://schemas.microsoft.com/office/drawing/2014/main" id="{AE6C7DAD-7405-4FBD-940E-E50A5831D3EB}"/>
              </a:ext>
            </a:extLst>
          </p:cNvPr>
          <p:cNvSpPr/>
          <p:nvPr/>
        </p:nvSpPr>
        <p:spPr>
          <a:xfrm>
            <a:off x="520700" y="2413000"/>
            <a:ext cx="11150600" cy="3784600"/>
          </a:xfrm>
          <a:prstGeom prst="roundRect">
            <a:avLst/>
          </a:prstGeom>
          <a:solidFill>
            <a:srgbClr val="F7F8F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Rectangle 18">
            <a:extLst>
              <a:ext uri="{FF2B5EF4-FFF2-40B4-BE49-F238E27FC236}">
                <a16:creationId xmlns:a16="http://schemas.microsoft.com/office/drawing/2014/main" id="{5FB472A3-DCC2-4248-A0A4-32EEEB54E170}"/>
              </a:ext>
            </a:extLst>
          </p:cNvPr>
          <p:cNvSpPr/>
          <p:nvPr/>
        </p:nvSpPr>
        <p:spPr>
          <a:xfrm>
            <a:off x="-1" y="2123174"/>
            <a:ext cx="12192001" cy="204463"/>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933B7B9-9CE9-4C79-A207-3BFBCAC8A144}"/>
              </a:ext>
            </a:extLst>
          </p:cNvPr>
          <p:cNvSpPr txBox="1"/>
          <p:nvPr/>
        </p:nvSpPr>
        <p:spPr>
          <a:xfrm>
            <a:off x="520820" y="516114"/>
            <a:ext cx="10972800" cy="584775"/>
          </a:xfrm>
          <a:prstGeom prst="rect">
            <a:avLst/>
          </a:prstGeom>
          <a:noFill/>
        </p:spPr>
        <p:txBody>
          <a:bodyPr wrap="square" rtlCol="0">
            <a:spAutoFit/>
          </a:bodyPr>
          <a:lstStyle/>
          <a:p>
            <a:r>
              <a:rPr lang="en-US" sz="3200" b="1" dirty="0">
                <a:solidFill>
                  <a:srgbClr val="0C4F9E"/>
                </a:solidFill>
                <a:latin typeface="Proxima Nova Black" panose="02000506030000020004" pitchFamily="50" charset="0"/>
                <a:ea typeface="Open Sans Extrabold" panose="020B0906030804020204" pitchFamily="34" charset="0"/>
                <a:cs typeface="Open Sans Extrabold" panose="020B0906030804020204" pitchFamily="34" charset="0"/>
              </a:rPr>
              <a:t>Accomplishments</a:t>
            </a:r>
          </a:p>
        </p:txBody>
      </p:sp>
      <p:sp>
        <p:nvSpPr>
          <p:cNvPr id="6" name="TextBox 5">
            <a:extLst>
              <a:ext uri="{FF2B5EF4-FFF2-40B4-BE49-F238E27FC236}">
                <a16:creationId xmlns:a16="http://schemas.microsoft.com/office/drawing/2014/main" id="{F5EFFF50-2E7D-42EB-8A26-D141CA3748E3}"/>
              </a:ext>
            </a:extLst>
          </p:cNvPr>
          <p:cNvSpPr txBox="1"/>
          <p:nvPr/>
        </p:nvSpPr>
        <p:spPr>
          <a:xfrm>
            <a:off x="520700" y="6375400"/>
            <a:ext cx="2921000" cy="246221"/>
          </a:xfrm>
          <a:prstGeom prst="rect">
            <a:avLst/>
          </a:prstGeom>
          <a:noFill/>
        </p:spPr>
        <p:txBody>
          <a:bodyPr wrap="square" rtlCol="0">
            <a:spAutoFit/>
          </a:bodyPr>
          <a:lstStyle/>
          <a:p>
            <a:r>
              <a:rPr lang="en-US" sz="1200" b="1" dirty="0">
                <a:solidFill>
                  <a:srgbClr val="0C4F9E"/>
                </a:solidFill>
                <a:latin typeface="Proxima Nova" panose="02000506030000020004" pitchFamily="50" charset="0"/>
              </a:rPr>
              <a:t>6 - Introduction</a:t>
            </a:r>
          </a:p>
        </p:txBody>
      </p:sp>
      <p:sp>
        <p:nvSpPr>
          <p:cNvPr id="7" name="TextBox 6">
            <a:extLst>
              <a:ext uri="{FF2B5EF4-FFF2-40B4-BE49-F238E27FC236}">
                <a16:creationId xmlns:a16="http://schemas.microsoft.com/office/drawing/2014/main" id="{7F6EE426-64D2-4032-87E4-5F8D3584487F}"/>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9" name="Oval 8">
            <a:extLst>
              <a:ext uri="{FF2B5EF4-FFF2-40B4-BE49-F238E27FC236}">
                <a16:creationId xmlns:a16="http://schemas.microsoft.com/office/drawing/2014/main" id="{E22A8854-0951-4DBA-987D-637EEDB92D64}"/>
              </a:ext>
            </a:extLst>
          </p:cNvPr>
          <p:cNvSpPr/>
          <p:nvPr/>
        </p:nvSpPr>
        <p:spPr>
          <a:xfrm flipH="1">
            <a:off x="3429003" y="2042848"/>
            <a:ext cx="331090" cy="331090"/>
          </a:xfrm>
          <a:prstGeom prst="ellipse">
            <a:avLst/>
          </a:prstGeom>
          <a:solidFill>
            <a:schemeClr val="bg1"/>
          </a:solidFill>
          <a:ln w="38100">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10" name="Oval 9">
            <a:extLst>
              <a:ext uri="{FF2B5EF4-FFF2-40B4-BE49-F238E27FC236}">
                <a16:creationId xmlns:a16="http://schemas.microsoft.com/office/drawing/2014/main" id="{B10BAB2F-9CFF-4B75-A718-C1327D5568C5}"/>
              </a:ext>
            </a:extLst>
          </p:cNvPr>
          <p:cNvSpPr/>
          <p:nvPr/>
        </p:nvSpPr>
        <p:spPr>
          <a:xfrm flipH="1">
            <a:off x="685800" y="2037563"/>
            <a:ext cx="331090" cy="331090"/>
          </a:xfrm>
          <a:prstGeom prst="ellipse">
            <a:avLst/>
          </a:prstGeom>
          <a:solidFill>
            <a:schemeClr val="bg1"/>
          </a:solidFill>
          <a:ln w="28575">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11" name="Oval 10">
            <a:extLst>
              <a:ext uri="{FF2B5EF4-FFF2-40B4-BE49-F238E27FC236}">
                <a16:creationId xmlns:a16="http://schemas.microsoft.com/office/drawing/2014/main" id="{4CA5420E-E898-4FB1-A693-786C0A9FE0C6}"/>
              </a:ext>
            </a:extLst>
          </p:cNvPr>
          <p:cNvSpPr/>
          <p:nvPr/>
        </p:nvSpPr>
        <p:spPr>
          <a:xfrm flipH="1">
            <a:off x="6172206" y="2037563"/>
            <a:ext cx="331090" cy="331090"/>
          </a:xfrm>
          <a:prstGeom prst="ellipse">
            <a:avLst/>
          </a:prstGeom>
          <a:solidFill>
            <a:schemeClr val="bg1"/>
          </a:solidFill>
          <a:ln w="38100">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13" name="Oval 12">
            <a:extLst>
              <a:ext uri="{FF2B5EF4-FFF2-40B4-BE49-F238E27FC236}">
                <a16:creationId xmlns:a16="http://schemas.microsoft.com/office/drawing/2014/main" id="{D88534E6-05DA-44B9-8B02-417EFA8C6452}"/>
              </a:ext>
            </a:extLst>
          </p:cNvPr>
          <p:cNvSpPr/>
          <p:nvPr/>
        </p:nvSpPr>
        <p:spPr>
          <a:xfrm flipH="1">
            <a:off x="8915409" y="2037563"/>
            <a:ext cx="331090" cy="331090"/>
          </a:xfrm>
          <a:prstGeom prst="ellipse">
            <a:avLst/>
          </a:prstGeom>
          <a:solidFill>
            <a:schemeClr val="bg1"/>
          </a:solidFill>
          <a:ln w="38100">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32" name="Rectangle 31">
            <a:extLst>
              <a:ext uri="{FF2B5EF4-FFF2-40B4-BE49-F238E27FC236}">
                <a16:creationId xmlns:a16="http://schemas.microsoft.com/office/drawing/2014/main" id="{5A3E05C6-CF46-4326-AFB8-38BC19BAA664}"/>
              </a:ext>
            </a:extLst>
          </p:cNvPr>
          <p:cNvSpPr/>
          <p:nvPr/>
        </p:nvSpPr>
        <p:spPr>
          <a:xfrm>
            <a:off x="-1" y="0"/>
            <a:ext cx="12192001" cy="45719"/>
          </a:xfrm>
          <a:prstGeom prst="rect">
            <a:avLst/>
          </a:prstGeom>
          <a:solidFill>
            <a:srgbClr val="0C4F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82D5B556-A568-4111-9F68-E5591D34155A}"/>
              </a:ext>
            </a:extLst>
          </p:cNvPr>
          <p:cNvSpPr txBox="1"/>
          <p:nvPr/>
        </p:nvSpPr>
        <p:spPr>
          <a:xfrm>
            <a:off x="6096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2018</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Food and Health Behaviors, Mental Health</a:t>
            </a:r>
          </a:p>
        </p:txBody>
      </p:sp>
      <p:sp>
        <p:nvSpPr>
          <p:cNvPr id="35" name="TextBox 34">
            <a:extLst>
              <a:ext uri="{FF2B5EF4-FFF2-40B4-BE49-F238E27FC236}">
                <a16:creationId xmlns:a16="http://schemas.microsoft.com/office/drawing/2014/main" id="{F9778F9A-73D5-435F-9BD9-33927F09BC38}"/>
              </a:ext>
            </a:extLst>
          </p:cNvPr>
          <p:cNvSpPr txBox="1"/>
          <p:nvPr/>
        </p:nvSpPr>
        <p:spPr>
          <a:xfrm>
            <a:off x="609600" y="2502003"/>
            <a:ext cx="2743200" cy="2185214"/>
          </a:xfrm>
          <a:prstGeom prst="rect">
            <a:avLst/>
          </a:prstGeom>
          <a:noFill/>
        </p:spPr>
        <p:txBody>
          <a:bodyPr wrap="square" rtlCol="0">
            <a:spAutoFit/>
          </a:bodyPr>
          <a:lstStyle/>
          <a:p>
            <a:pPr marL="285750" indent="-285750" rtl="0" fontAlgn="base">
              <a:spcBef>
                <a:spcPts val="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Expands the Healthy Beverage Zone</a:t>
            </a:r>
          </a:p>
          <a:p>
            <a:pPr marL="285750" indent="-285750" rtl="0" fontAlgn="base">
              <a:spcBef>
                <a:spcPts val="600"/>
              </a:spcBef>
              <a:spcAft>
                <a:spcPts val="0"/>
              </a:spcAft>
              <a:buFont typeface="Arial" panose="020B0604020202020204" pitchFamily="34" charset="0"/>
              <a:buChar char="•"/>
            </a:pP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Bronx Health REACH rallies</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for the Bronx to be #Not62</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Hosts the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Bronx Emotional Wellness and</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Unique People Services Resiliency Panel</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7" name="TextBox 36">
            <a:extLst>
              <a:ext uri="{FF2B5EF4-FFF2-40B4-BE49-F238E27FC236}">
                <a16:creationId xmlns:a16="http://schemas.microsoft.com/office/drawing/2014/main" id="{A7F39F12-A7C9-4731-974C-3C8D1F6C3CCF}"/>
              </a:ext>
            </a:extLst>
          </p:cNvPr>
          <p:cNvSpPr txBox="1"/>
          <p:nvPr/>
        </p:nvSpPr>
        <p:spPr>
          <a:xfrm>
            <a:off x="33528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2019</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Health Behaviors, Mental Health</a:t>
            </a:r>
          </a:p>
        </p:txBody>
      </p:sp>
      <p:sp>
        <p:nvSpPr>
          <p:cNvPr id="38" name="TextBox 37">
            <a:extLst>
              <a:ext uri="{FF2B5EF4-FFF2-40B4-BE49-F238E27FC236}">
                <a16:creationId xmlns:a16="http://schemas.microsoft.com/office/drawing/2014/main" id="{9A925E59-20C6-4985-AF0F-CE124CF76F41}"/>
              </a:ext>
            </a:extLst>
          </p:cNvPr>
          <p:cNvSpPr txBox="1"/>
          <p:nvPr/>
        </p:nvSpPr>
        <p:spPr>
          <a:xfrm>
            <a:off x="3352800" y="2502003"/>
            <a:ext cx="2743200" cy="2400657"/>
          </a:xfrm>
          <a:prstGeom prst="rect">
            <a:avLst/>
          </a:prstGeom>
          <a:noFill/>
        </p:spPr>
        <p:txBody>
          <a:bodyPr wrap="square" rtlCol="0">
            <a:spAutoFit/>
          </a:bodyPr>
          <a:lstStyle/>
          <a:p>
            <a:pPr marL="285750" indent="-285750" rtl="0" fontAlgn="base">
              <a:spcBef>
                <a:spcPts val="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Calls for the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Bronx Borough President to establish a Health Committee Director</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Hosts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Boogie on the Boulevard</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Hosts the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Opioid Addiction Round Table</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with Bronx Elected Officials and City Agencies</a:t>
            </a:r>
          </a:p>
        </p:txBody>
      </p:sp>
      <p:sp>
        <p:nvSpPr>
          <p:cNvPr id="39" name="TextBox 38">
            <a:extLst>
              <a:ext uri="{FF2B5EF4-FFF2-40B4-BE49-F238E27FC236}">
                <a16:creationId xmlns:a16="http://schemas.microsoft.com/office/drawing/2014/main" id="{085CE8BC-6904-4187-B598-1EDDF5326C50}"/>
              </a:ext>
            </a:extLst>
          </p:cNvPr>
          <p:cNvSpPr txBox="1"/>
          <p:nvPr/>
        </p:nvSpPr>
        <p:spPr>
          <a:xfrm>
            <a:off x="60960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2020</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Food and Health Behaviors, Health Care</a:t>
            </a:r>
          </a:p>
        </p:txBody>
      </p:sp>
      <p:sp>
        <p:nvSpPr>
          <p:cNvPr id="40" name="TextBox 39">
            <a:extLst>
              <a:ext uri="{FF2B5EF4-FFF2-40B4-BE49-F238E27FC236}">
                <a16:creationId xmlns:a16="http://schemas.microsoft.com/office/drawing/2014/main" id="{C182E17F-B38F-46D8-BB5C-2C38E32A83F7}"/>
              </a:ext>
            </a:extLst>
          </p:cNvPr>
          <p:cNvSpPr txBox="1"/>
          <p:nvPr/>
        </p:nvSpPr>
        <p:spPr>
          <a:xfrm>
            <a:off x="6096000" y="2502003"/>
            <a:ext cx="2743200" cy="3554819"/>
          </a:xfrm>
          <a:prstGeom prst="rect">
            <a:avLst/>
          </a:prstGeom>
          <a:noFill/>
        </p:spPr>
        <p:txBody>
          <a:bodyPr wrap="square" rtlCol="0">
            <a:spAutoFit/>
          </a:bodyPr>
          <a:lstStyle/>
          <a:p>
            <a:pPr marL="285750" indent="-285750" rtl="0" fontAlgn="base">
              <a:spcBef>
                <a:spcPts val="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Launches the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“Don’t Stress Eat Fresh”</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Healthy Food Marketing Campaign</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Co-presents the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“Health Disparities and COVID19 in the Bronx” Panel</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Hosts the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Bronx Food Justice Forum</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Contributes to passing a bill sponsored by Senator Kamala Harris and Representative Lauren Underwood: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Black Maternal Health </a:t>
            </a:r>
            <a:r>
              <a:rPr lang="en-US" sz="1400" b="1" i="0" u="none" strike="noStrike" dirty="0" err="1">
                <a:solidFill>
                  <a:srgbClr val="0C4F9E"/>
                </a:solidFill>
                <a:effectLst/>
                <a:latin typeface="Open Sans" panose="020B0606030504020204" pitchFamily="34" charset="0"/>
                <a:ea typeface="Open Sans" panose="020B0606030504020204" pitchFamily="34" charset="0"/>
                <a:cs typeface="Open Sans" panose="020B0606030504020204" pitchFamily="34" charset="0"/>
              </a:rPr>
              <a:t>Momnibus</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Act of 2020</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41" name="TextBox 40">
            <a:extLst>
              <a:ext uri="{FF2B5EF4-FFF2-40B4-BE49-F238E27FC236}">
                <a16:creationId xmlns:a16="http://schemas.microsoft.com/office/drawing/2014/main" id="{7331A090-2FE9-4C39-8706-147EE0C5E5CA}"/>
              </a:ext>
            </a:extLst>
          </p:cNvPr>
          <p:cNvSpPr txBox="1"/>
          <p:nvPr/>
        </p:nvSpPr>
        <p:spPr>
          <a:xfrm>
            <a:off x="88392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2021</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Mental Health</a:t>
            </a:r>
          </a:p>
        </p:txBody>
      </p:sp>
      <p:sp>
        <p:nvSpPr>
          <p:cNvPr id="49" name="TextBox 48">
            <a:extLst>
              <a:ext uri="{FF2B5EF4-FFF2-40B4-BE49-F238E27FC236}">
                <a16:creationId xmlns:a16="http://schemas.microsoft.com/office/drawing/2014/main" id="{4216B000-E0D9-4605-B245-AA12DB989ED1}"/>
              </a:ext>
            </a:extLst>
          </p:cNvPr>
          <p:cNvSpPr txBox="1"/>
          <p:nvPr/>
        </p:nvSpPr>
        <p:spPr>
          <a:xfrm>
            <a:off x="8839200" y="2502003"/>
            <a:ext cx="2743200" cy="1538883"/>
          </a:xfrm>
          <a:prstGeom prst="rect">
            <a:avLst/>
          </a:prstGeom>
          <a:noFill/>
        </p:spPr>
        <p:txBody>
          <a:bodyPr wrap="square" rtlCol="0">
            <a:spAutoFit/>
          </a:bodyPr>
          <a:lstStyle/>
          <a:p>
            <a:pPr marL="285750" indent="-285750" rtl="0" fontAlgn="base">
              <a:spcBef>
                <a:spcPts val="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Celebrates #Not62 Campaign’s 5</a:t>
            </a:r>
            <a:r>
              <a:rPr lang="en-US" sz="1400" b="0" i="0" u="none" strike="noStrike" baseline="30000"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th</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Anniversary</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Participates in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Bronx Week Health Day</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Participates in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Mental Health Marketplace</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 name="Footer Placeholder 1">
            <a:extLst>
              <a:ext uri="{FF2B5EF4-FFF2-40B4-BE49-F238E27FC236}">
                <a16:creationId xmlns:a16="http://schemas.microsoft.com/office/drawing/2014/main" id="{A795D222-A5E4-573F-0883-4C99F22081F8}"/>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1652093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lumn Panel">
            <a:extLst>
              <a:ext uri="{FF2B5EF4-FFF2-40B4-BE49-F238E27FC236}">
                <a16:creationId xmlns:a16="http://schemas.microsoft.com/office/drawing/2014/main" id="{67216CA6-1D2C-4F33-B786-0AB78270EA56}"/>
              </a:ext>
            </a:extLst>
          </p:cNvPr>
          <p:cNvSpPr/>
          <p:nvPr/>
        </p:nvSpPr>
        <p:spPr>
          <a:xfrm>
            <a:off x="520700" y="2413000"/>
            <a:ext cx="11150600" cy="3784600"/>
          </a:xfrm>
          <a:prstGeom prst="roundRect">
            <a:avLst/>
          </a:prstGeom>
          <a:solidFill>
            <a:srgbClr val="F7F8F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Rectangle 18">
            <a:extLst>
              <a:ext uri="{FF2B5EF4-FFF2-40B4-BE49-F238E27FC236}">
                <a16:creationId xmlns:a16="http://schemas.microsoft.com/office/drawing/2014/main" id="{5FB472A3-DCC2-4248-A0A4-32EEEB54E170}"/>
              </a:ext>
            </a:extLst>
          </p:cNvPr>
          <p:cNvSpPr/>
          <p:nvPr/>
        </p:nvSpPr>
        <p:spPr>
          <a:xfrm>
            <a:off x="-1" y="2123174"/>
            <a:ext cx="12192001" cy="204463"/>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933B7B9-9CE9-4C79-A207-3BFBCAC8A144}"/>
              </a:ext>
            </a:extLst>
          </p:cNvPr>
          <p:cNvSpPr txBox="1"/>
          <p:nvPr/>
        </p:nvSpPr>
        <p:spPr>
          <a:xfrm>
            <a:off x="520820" y="516114"/>
            <a:ext cx="10972800" cy="584775"/>
          </a:xfrm>
          <a:prstGeom prst="rect">
            <a:avLst/>
          </a:prstGeom>
          <a:noFill/>
        </p:spPr>
        <p:txBody>
          <a:bodyPr wrap="square" rtlCol="0">
            <a:spAutoFit/>
          </a:bodyPr>
          <a:lstStyle/>
          <a:p>
            <a:r>
              <a:rPr lang="en-US" sz="3200" b="1" dirty="0">
                <a:solidFill>
                  <a:srgbClr val="0C4F9E"/>
                </a:solidFill>
                <a:latin typeface="Proxima Nova Black" panose="02000506030000020004" pitchFamily="50" charset="0"/>
                <a:ea typeface="Open Sans Extrabold" panose="020B0906030804020204" pitchFamily="34" charset="0"/>
                <a:cs typeface="Open Sans Extrabold" panose="020B0906030804020204" pitchFamily="34" charset="0"/>
              </a:rPr>
              <a:t>Accomplishments</a:t>
            </a:r>
          </a:p>
        </p:txBody>
      </p:sp>
      <p:sp>
        <p:nvSpPr>
          <p:cNvPr id="6" name="TextBox 5">
            <a:extLst>
              <a:ext uri="{FF2B5EF4-FFF2-40B4-BE49-F238E27FC236}">
                <a16:creationId xmlns:a16="http://schemas.microsoft.com/office/drawing/2014/main" id="{F5EFFF50-2E7D-42EB-8A26-D141CA3748E3}"/>
              </a:ext>
            </a:extLst>
          </p:cNvPr>
          <p:cNvSpPr txBox="1"/>
          <p:nvPr/>
        </p:nvSpPr>
        <p:spPr>
          <a:xfrm>
            <a:off x="520700" y="6375400"/>
            <a:ext cx="2921000" cy="246221"/>
          </a:xfrm>
          <a:prstGeom prst="rect">
            <a:avLst/>
          </a:prstGeom>
          <a:noFill/>
        </p:spPr>
        <p:txBody>
          <a:bodyPr wrap="square" rtlCol="0">
            <a:spAutoFit/>
          </a:bodyPr>
          <a:lstStyle/>
          <a:p>
            <a:r>
              <a:rPr lang="en-US" sz="1200" b="1" dirty="0">
                <a:solidFill>
                  <a:srgbClr val="0C4F9E"/>
                </a:solidFill>
                <a:latin typeface="Proxima Nova" panose="02000506030000020004" pitchFamily="50" charset="0"/>
              </a:rPr>
              <a:t>7 - Introduction</a:t>
            </a:r>
          </a:p>
        </p:txBody>
      </p:sp>
      <p:sp>
        <p:nvSpPr>
          <p:cNvPr id="7" name="TextBox 6">
            <a:extLst>
              <a:ext uri="{FF2B5EF4-FFF2-40B4-BE49-F238E27FC236}">
                <a16:creationId xmlns:a16="http://schemas.microsoft.com/office/drawing/2014/main" id="{7F6EE426-64D2-4032-87E4-5F8D3584487F}"/>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9" name="Oval 8">
            <a:extLst>
              <a:ext uri="{FF2B5EF4-FFF2-40B4-BE49-F238E27FC236}">
                <a16:creationId xmlns:a16="http://schemas.microsoft.com/office/drawing/2014/main" id="{E22A8854-0951-4DBA-987D-637EEDB92D64}"/>
              </a:ext>
            </a:extLst>
          </p:cNvPr>
          <p:cNvSpPr/>
          <p:nvPr/>
        </p:nvSpPr>
        <p:spPr>
          <a:xfrm flipH="1">
            <a:off x="3429003" y="2042848"/>
            <a:ext cx="331090" cy="331090"/>
          </a:xfrm>
          <a:prstGeom prst="ellipse">
            <a:avLst/>
          </a:prstGeom>
          <a:solidFill>
            <a:schemeClr val="bg1"/>
          </a:solidFill>
          <a:ln w="38100">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10" name="Oval 9">
            <a:extLst>
              <a:ext uri="{FF2B5EF4-FFF2-40B4-BE49-F238E27FC236}">
                <a16:creationId xmlns:a16="http://schemas.microsoft.com/office/drawing/2014/main" id="{B10BAB2F-9CFF-4B75-A718-C1327D5568C5}"/>
              </a:ext>
            </a:extLst>
          </p:cNvPr>
          <p:cNvSpPr/>
          <p:nvPr/>
        </p:nvSpPr>
        <p:spPr>
          <a:xfrm flipH="1">
            <a:off x="685800" y="2037563"/>
            <a:ext cx="331090" cy="331090"/>
          </a:xfrm>
          <a:prstGeom prst="ellipse">
            <a:avLst/>
          </a:prstGeom>
          <a:solidFill>
            <a:schemeClr val="bg1"/>
          </a:solidFill>
          <a:ln w="28575">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11" name="Oval 10">
            <a:extLst>
              <a:ext uri="{FF2B5EF4-FFF2-40B4-BE49-F238E27FC236}">
                <a16:creationId xmlns:a16="http://schemas.microsoft.com/office/drawing/2014/main" id="{4CA5420E-E898-4FB1-A693-786C0A9FE0C6}"/>
              </a:ext>
            </a:extLst>
          </p:cNvPr>
          <p:cNvSpPr/>
          <p:nvPr/>
        </p:nvSpPr>
        <p:spPr>
          <a:xfrm flipH="1">
            <a:off x="6172206" y="2037563"/>
            <a:ext cx="331090" cy="331090"/>
          </a:xfrm>
          <a:prstGeom prst="ellipse">
            <a:avLst/>
          </a:prstGeom>
          <a:solidFill>
            <a:schemeClr val="bg1"/>
          </a:solidFill>
          <a:ln w="38100">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13" name="Oval 12">
            <a:extLst>
              <a:ext uri="{FF2B5EF4-FFF2-40B4-BE49-F238E27FC236}">
                <a16:creationId xmlns:a16="http://schemas.microsoft.com/office/drawing/2014/main" id="{D88534E6-05DA-44B9-8B02-417EFA8C6452}"/>
              </a:ext>
            </a:extLst>
          </p:cNvPr>
          <p:cNvSpPr/>
          <p:nvPr/>
        </p:nvSpPr>
        <p:spPr>
          <a:xfrm flipH="1">
            <a:off x="8915409" y="2037563"/>
            <a:ext cx="331090" cy="331090"/>
          </a:xfrm>
          <a:prstGeom prst="ellipse">
            <a:avLst/>
          </a:prstGeom>
          <a:solidFill>
            <a:schemeClr val="bg1"/>
          </a:solidFill>
          <a:ln w="38100">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32" name="Rectangle 31">
            <a:extLst>
              <a:ext uri="{FF2B5EF4-FFF2-40B4-BE49-F238E27FC236}">
                <a16:creationId xmlns:a16="http://schemas.microsoft.com/office/drawing/2014/main" id="{5A3E05C6-CF46-4326-AFB8-38BC19BAA664}"/>
              </a:ext>
            </a:extLst>
          </p:cNvPr>
          <p:cNvSpPr/>
          <p:nvPr/>
        </p:nvSpPr>
        <p:spPr>
          <a:xfrm>
            <a:off x="-1" y="0"/>
            <a:ext cx="12192001" cy="45719"/>
          </a:xfrm>
          <a:prstGeom prst="rect">
            <a:avLst/>
          </a:prstGeom>
          <a:solidFill>
            <a:srgbClr val="0C4F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82D5B556-A568-4111-9F68-E5591D34155A}"/>
              </a:ext>
            </a:extLst>
          </p:cNvPr>
          <p:cNvSpPr txBox="1"/>
          <p:nvPr/>
        </p:nvSpPr>
        <p:spPr>
          <a:xfrm>
            <a:off x="6096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2022</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Food and Health Behaviors, Mental Health</a:t>
            </a:r>
          </a:p>
        </p:txBody>
      </p:sp>
      <p:sp>
        <p:nvSpPr>
          <p:cNvPr id="35" name="TextBox 34">
            <a:extLst>
              <a:ext uri="{FF2B5EF4-FFF2-40B4-BE49-F238E27FC236}">
                <a16:creationId xmlns:a16="http://schemas.microsoft.com/office/drawing/2014/main" id="{F9778F9A-73D5-435F-9BD9-33927F09BC38}"/>
              </a:ext>
            </a:extLst>
          </p:cNvPr>
          <p:cNvSpPr txBox="1"/>
          <p:nvPr/>
        </p:nvSpPr>
        <p:spPr>
          <a:xfrm>
            <a:off x="609600" y="2502003"/>
            <a:ext cx="2743200" cy="1969770"/>
          </a:xfrm>
          <a:prstGeom prst="rect">
            <a:avLst/>
          </a:prstGeom>
          <a:noFill/>
        </p:spPr>
        <p:txBody>
          <a:bodyPr wrap="square" rtlCol="0">
            <a:spAutoFit/>
          </a:bodyPr>
          <a:lstStyle/>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Participates in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Bronx Week Health Day</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Continues to participate in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Mental Health Marketplace</a:t>
            </a:r>
          </a:p>
          <a:p>
            <a:pPr marL="285750" indent="-285750" rtl="0" fontAlgn="base">
              <a:spcBef>
                <a:spcPts val="600"/>
              </a:spcBef>
              <a:spcAft>
                <a:spcPts val="0"/>
              </a:spcAft>
              <a:buFont typeface="Arial" panose="020B0604020202020204" pitchFamily="34" charset="0"/>
              <a:buChar char="•"/>
            </a:pPr>
            <a:r>
              <a:rPr lang="en-US" sz="1400" b="0" dirty="0">
                <a:solidFill>
                  <a:srgbClr val="0C4F9E"/>
                </a:solidFill>
                <a:latin typeface="Open Sans" panose="020B0606030504020204" pitchFamily="34" charset="0"/>
                <a:ea typeface="Open Sans" panose="020B0606030504020204" pitchFamily="34" charset="0"/>
                <a:cs typeface="Open Sans" panose="020B0606030504020204" pitchFamily="34" charset="0"/>
              </a:rPr>
              <a:t>Approval and Adoption of the updated Campaign’s Policy &amp; Procedure </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7" name="TextBox 36">
            <a:extLst>
              <a:ext uri="{FF2B5EF4-FFF2-40B4-BE49-F238E27FC236}">
                <a16:creationId xmlns:a16="http://schemas.microsoft.com/office/drawing/2014/main" id="{A7F39F12-A7C9-4731-974C-3C8D1F6C3CCF}"/>
              </a:ext>
            </a:extLst>
          </p:cNvPr>
          <p:cNvSpPr txBox="1"/>
          <p:nvPr/>
        </p:nvSpPr>
        <p:spPr>
          <a:xfrm>
            <a:off x="33528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2023</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Food and Health Behaviors, Mental Health</a:t>
            </a:r>
          </a:p>
        </p:txBody>
      </p:sp>
      <p:sp>
        <p:nvSpPr>
          <p:cNvPr id="38" name="TextBox 37">
            <a:extLst>
              <a:ext uri="{FF2B5EF4-FFF2-40B4-BE49-F238E27FC236}">
                <a16:creationId xmlns:a16="http://schemas.microsoft.com/office/drawing/2014/main" id="{9A925E59-20C6-4985-AF0F-CE124CF76F41}"/>
              </a:ext>
            </a:extLst>
          </p:cNvPr>
          <p:cNvSpPr txBox="1"/>
          <p:nvPr/>
        </p:nvSpPr>
        <p:spPr>
          <a:xfrm>
            <a:off x="3352800" y="2502003"/>
            <a:ext cx="2743200" cy="2185214"/>
          </a:xfrm>
          <a:prstGeom prst="rect">
            <a:avLst/>
          </a:prstGeom>
          <a:noFill/>
        </p:spPr>
        <p:txBody>
          <a:bodyPr wrap="square" rtlCol="0">
            <a:spAutoFit/>
          </a:bodyPr>
          <a:lstStyle/>
          <a:p>
            <a:pPr marL="285750" indent="-285750" rtl="0" fontAlgn="base">
              <a:spcBef>
                <a:spcPts val="600"/>
              </a:spcBef>
              <a:spcAft>
                <a:spcPts val="0"/>
              </a:spcAft>
              <a:buFont typeface="Arial" panose="020B0604020202020204" pitchFamily="34" charset="0"/>
              <a:buChar char="•"/>
            </a:pPr>
            <a:r>
              <a:rPr lang="en-US" sz="1400" dirty="0">
                <a:solidFill>
                  <a:srgbClr val="0C4F9E"/>
                </a:solidFill>
                <a:latin typeface="Open Sans" panose="020B0606030504020204" pitchFamily="34" charset="0"/>
                <a:ea typeface="Open Sans" panose="020B0606030504020204" pitchFamily="34" charset="0"/>
                <a:cs typeface="Open Sans" panose="020B0606030504020204" pitchFamily="34" charset="0"/>
              </a:rPr>
              <a:t>Transition of DOHMH Facilitator</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#Not62 Coalition Self-Assessment and Findings</a:t>
            </a:r>
          </a:p>
          <a:p>
            <a:pPr marL="285750" indent="-285750" fontAlgn="base">
              <a:spcBef>
                <a:spcPts val="600"/>
              </a:spcBef>
              <a:buFont typeface="Arial" panose="020B0604020202020204" pitchFamily="34" charset="0"/>
              <a:buChar char="•"/>
            </a:pPr>
            <a:r>
              <a:rPr lang="en-US" sz="1400" b="0" dirty="0">
                <a:solidFill>
                  <a:srgbClr val="0C4F9E"/>
                </a:solidFill>
                <a:latin typeface="Open Sans" panose="020B0606030504020204" pitchFamily="34" charset="0"/>
                <a:ea typeface="Open Sans" panose="020B0606030504020204" pitchFamily="34" charset="0"/>
                <a:cs typeface="Open Sans" panose="020B0606030504020204" pitchFamily="34" charset="0"/>
              </a:rPr>
              <a:t>Prioritized </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3- Action Areas - </a:t>
            </a:r>
            <a:r>
              <a:rPr lang="en-US" sz="1400" b="0" dirty="0">
                <a:solidFill>
                  <a:srgbClr val="0C4F9E"/>
                </a:solidFill>
                <a:latin typeface="Open Sans" panose="020B0606030504020204" pitchFamily="34" charset="0"/>
                <a:ea typeface="Open Sans" panose="020B0606030504020204" pitchFamily="34" charset="0"/>
                <a:cs typeface="Open Sans" panose="020B0606030504020204" pitchFamily="34" charset="0"/>
              </a:rPr>
              <a:t>Healthy Food Access, </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Mental Health, </a:t>
            </a:r>
            <a:r>
              <a:rPr lang="en-US" sz="1400" b="0" dirty="0">
                <a:solidFill>
                  <a:srgbClr val="0C4F9E"/>
                </a:solidFill>
                <a:latin typeface="Open Sans" panose="020B0606030504020204" pitchFamily="34" charset="0"/>
                <a:ea typeface="Open Sans" panose="020B0606030504020204" pitchFamily="34" charset="0"/>
                <a:cs typeface="Open Sans" panose="020B0606030504020204" pitchFamily="34" charset="0"/>
              </a:rPr>
              <a:t>Workforce and Economic Development</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9" name="TextBox 38">
            <a:extLst>
              <a:ext uri="{FF2B5EF4-FFF2-40B4-BE49-F238E27FC236}">
                <a16:creationId xmlns:a16="http://schemas.microsoft.com/office/drawing/2014/main" id="{085CE8BC-6904-4187-B598-1EDDF5326C50}"/>
              </a:ext>
            </a:extLst>
          </p:cNvPr>
          <p:cNvSpPr txBox="1"/>
          <p:nvPr/>
        </p:nvSpPr>
        <p:spPr>
          <a:xfrm>
            <a:off x="60960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2024</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Food and Health Behaviors, Mental Health</a:t>
            </a:r>
          </a:p>
        </p:txBody>
      </p:sp>
      <p:sp>
        <p:nvSpPr>
          <p:cNvPr id="40" name="TextBox 39">
            <a:extLst>
              <a:ext uri="{FF2B5EF4-FFF2-40B4-BE49-F238E27FC236}">
                <a16:creationId xmlns:a16="http://schemas.microsoft.com/office/drawing/2014/main" id="{C182E17F-B38F-46D8-BB5C-2C38E32A83F7}"/>
              </a:ext>
            </a:extLst>
          </p:cNvPr>
          <p:cNvSpPr txBox="1"/>
          <p:nvPr/>
        </p:nvSpPr>
        <p:spPr>
          <a:xfrm>
            <a:off x="6096000" y="2502003"/>
            <a:ext cx="2743200" cy="3477875"/>
          </a:xfrm>
          <a:prstGeom prst="rect">
            <a:avLst/>
          </a:prstGeom>
          <a:noFill/>
        </p:spPr>
        <p:txBody>
          <a:bodyPr wrap="square" rtlCol="0">
            <a:spAutoFit/>
          </a:bodyPr>
          <a:lstStyle/>
          <a:p>
            <a:pPr marL="285750" indent="-285750" rtl="0" fontAlgn="base">
              <a:spcBef>
                <a:spcPts val="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Appointment of DOHMH #Not62 facilitator.</a:t>
            </a:r>
          </a:p>
          <a:p>
            <a:pPr marL="285750" indent="-285750" rtl="0" fontAlgn="base">
              <a:spcBef>
                <a:spcPts val="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County Health Ranking &amp; Roadmaps presentation of </a:t>
            </a:r>
            <a:r>
              <a:rPr lang="en-US" sz="1400" dirty="0">
                <a:solidFill>
                  <a:srgbClr val="0C4F9E"/>
                </a:solidFill>
                <a:latin typeface="Open Sans" panose="020B0606030504020204" pitchFamily="34" charset="0"/>
                <a:ea typeface="Open Sans" panose="020B0606030504020204" pitchFamily="34" charset="0"/>
                <a:cs typeface="Open Sans" panose="020B0606030504020204" pitchFamily="34" charset="0"/>
              </a:rPr>
              <a:t>D</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ata Summary to Steering Committee and stakeholders</a:t>
            </a:r>
          </a:p>
          <a:p>
            <a:pPr marL="285750" indent="-285750" fontAlgn="base">
              <a:spcBef>
                <a:spcPts val="600"/>
              </a:spcBef>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Activation of Healthy Food Access and Mental Health Subcommittees with projected biweekly meeting for the 4</a:t>
            </a:r>
            <a:r>
              <a:rPr lang="en-US" sz="1400" b="0" i="0" u="none" strike="noStrike" baseline="30000"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th</a:t>
            </a: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 Quarter.</a:t>
            </a:r>
          </a:p>
          <a:p>
            <a:pPr marL="285750" indent="-285750" rtl="0" fontAlgn="base">
              <a:spcBef>
                <a:spcPts val="600"/>
              </a:spcBef>
              <a:spcAft>
                <a:spcPts val="0"/>
              </a:spcAft>
              <a:buFont typeface="Arial" panose="020B0604020202020204" pitchFamily="34" charset="0"/>
              <a:buChar char="•"/>
            </a:pPr>
            <a:r>
              <a:rPr lang="en-US" sz="1400" dirty="0">
                <a:solidFill>
                  <a:srgbClr val="0C4F9E"/>
                </a:solidFill>
                <a:latin typeface="Open Sans" panose="020B0606030504020204" pitchFamily="34" charset="0"/>
                <a:ea typeface="Open Sans" panose="020B0606030504020204" pitchFamily="34" charset="0"/>
                <a:cs typeface="Open Sans" panose="020B0606030504020204" pitchFamily="34" charset="0"/>
              </a:rPr>
              <a:t>New Timeline for capacity building.</a:t>
            </a:r>
          </a:p>
        </p:txBody>
      </p:sp>
      <p:sp>
        <p:nvSpPr>
          <p:cNvPr id="41" name="TextBox 40">
            <a:extLst>
              <a:ext uri="{FF2B5EF4-FFF2-40B4-BE49-F238E27FC236}">
                <a16:creationId xmlns:a16="http://schemas.microsoft.com/office/drawing/2014/main" id="{7331A090-2FE9-4C39-8706-147EE0C5E5CA}"/>
              </a:ext>
            </a:extLst>
          </p:cNvPr>
          <p:cNvSpPr txBox="1"/>
          <p:nvPr/>
        </p:nvSpPr>
        <p:spPr>
          <a:xfrm>
            <a:off x="88392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2025</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Food and Health Behaviors, Mental Health</a:t>
            </a:r>
          </a:p>
        </p:txBody>
      </p:sp>
      <p:sp>
        <p:nvSpPr>
          <p:cNvPr id="49" name="TextBox 48">
            <a:extLst>
              <a:ext uri="{FF2B5EF4-FFF2-40B4-BE49-F238E27FC236}">
                <a16:creationId xmlns:a16="http://schemas.microsoft.com/office/drawing/2014/main" id="{4216B000-E0D9-4605-B245-AA12DB989ED1}"/>
              </a:ext>
            </a:extLst>
          </p:cNvPr>
          <p:cNvSpPr txBox="1"/>
          <p:nvPr/>
        </p:nvSpPr>
        <p:spPr>
          <a:xfrm>
            <a:off x="8839200" y="2502003"/>
            <a:ext cx="2743200" cy="3108543"/>
          </a:xfrm>
          <a:prstGeom prst="rect">
            <a:avLst/>
          </a:prstGeom>
          <a:noFill/>
        </p:spPr>
        <p:txBody>
          <a:bodyPr wrap="square" rtlCol="0">
            <a:spAutoFit/>
          </a:bodyPr>
          <a:lstStyle/>
          <a:p>
            <a:pPr marL="285750" indent="-285750" rtl="0" fontAlgn="base">
              <a:spcBef>
                <a:spcPts val="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Press Releases on proposed Food Policies</a:t>
            </a:r>
          </a:p>
          <a:p>
            <a:pPr marL="285750" indent="-285750" rtl="0" fontAlgn="base">
              <a:spcBef>
                <a:spcPts val="0"/>
              </a:spcBef>
              <a:spcAft>
                <a:spcPts val="0"/>
              </a:spcAft>
              <a:buFont typeface="Arial" panose="020B0604020202020204" pitchFamily="34" charset="0"/>
              <a:buChar char="•"/>
            </a:pPr>
            <a:r>
              <a:rPr lang="en-US" sz="1400" b="0" dirty="0">
                <a:solidFill>
                  <a:srgbClr val="0C4F9E"/>
                </a:solidFill>
                <a:latin typeface="Open Sans" panose="020B0606030504020204" pitchFamily="34" charset="0"/>
                <a:ea typeface="Open Sans" panose="020B0606030504020204" pitchFamily="34" charset="0"/>
                <a:cs typeface="Open Sans" panose="020B0606030504020204" pitchFamily="34" charset="0"/>
              </a:rPr>
              <a:t>Press Releases on proposed Mental Health Policies</a:t>
            </a:r>
          </a:p>
          <a:p>
            <a:pPr marL="285750" indent="-285750" rtl="0" fontAlgn="base">
              <a:spcBef>
                <a:spcPts val="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Engage elected officials to buy into the proposed policies.</a:t>
            </a:r>
          </a:p>
          <a:p>
            <a:pPr marL="285750" indent="-285750" fontAlgn="base">
              <a:buFont typeface="Arial" panose="020B0604020202020204" pitchFamily="34" charset="0"/>
              <a:buChar char="•"/>
            </a:pPr>
            <a:r>
              <a:rPr lang="en-US" sz="1400" dirty="0">
                <a:solidFill>
                  <a:srgbClr val="0C4F9E"/>
                </a:solidFill>
                <a:latin typeface="Open Sans" panose="020B0606030504020204" pitchFamily="34" charset="0"/>
                <a:ea typeface="Open Sans" panose="020B0606030504020204" pitchFamily="34" charset="0"/>
                <a:cs typeface="Open Sans" panose="020B0606030504020204" pitchFamily="34" charset="0"/>
              </a:rPr>
              <a:t>Participates in </a:t>
            </a:r>
            <a:r>
              <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rPr>
              <a:t>Bronx Week Health Day</a:t>
            </a:r>
          </a:p>
          <a:p>
            <a:pPr marL="285750" indent="-285750" fontAlgn="base">
              <a:buFont typeface="Arial" panose="020B0604020202020204" pitchFamily="34" charset="0"/>
              <a:buChar char="•"/>
            </a:pPr>
            <a:r>
              <a:rPr lang="en-US" sz="1400" dirty="0">
                <a:solidFill>
                  <a:srgbClr val="0C4F9E"/>
                </a:solidFill>
                <a:latin typeface="Open Sans" panose="020B0606030504020204" pitchFamily="34" charset="0"/>
                <a:ea typeface="Open Sans" panose="020B0606030504020204" pitchFamily="34" charset="0"/>
                <a:cs typeface="Open Sans" panose="020B0606030504020204" pitchFamily="34" charset="0"/>
              </a:rPr>
              <a:t>Power Mapping &amp; Structural Determinants Session</a:t>
            </a:r>
          </a:p>
          <a:p>
            <a:pPr rtl="0" fontAlgn="base">
              <a:spcBef>
                <a:spcPts val="0"/>
              </a:spcBef>
              <a:spcAft>
                <a:spcPts val="0"/>
              </a:spcAft>
            </a:pP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 name="Footer Placeholder 1">
            <a:extLst>
              <a:ext uri="{FF2B5EF4-FFF2-40B4-BE49-F238E27FC236}">
                <a16:creationId xmlns:a16="http://schemas.microsoft.com/office/drawing/2014/main" id="{A795D222-A5E4-573F-0883-4C99F22081F8}"/>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endParaRPr lang="en-US" b="1" dirty="0">
              <a:solidFill>
                <a:srgbClr val="0C4F9E"/>
              </a:solidFill>
              <a:latin typeface="Calibri"/>
              <a:ea typeface="Calibri"/>
              <a:cs typeface="Calibri"/>
            </a:endParaRPr>
          </a:p>
        </p:txBody>
      </p:sp>
    </p:spTree>
    <p:extLst>
      <p:ext uri="{BB962C8B-B14F-4D97-AF65-F5344CB8AC3E}">
        <p14:creationId xmlns:p14="http://schemas.microsoft.com/office/powerpoint/2010/main" val="2037141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953B8-550A-C6A2-9A96-C2A8F7576C6E}"/>
            </a:ext>
          </a:extLst>
        </p:cNvPr>
        <p:cNvGrpSpPr/>
        <p:nvPr/>
      </p:nvGrpSpPr>
      <p:grpSpPr>
        <a:xfrm>
          <a:off x="0" y="0"/>
          <a:ext cx="0" cy="0"/>
          <a:chOff x="0" y="0"/>
          <a:chExt cx="0" cy="0"/>
        </a:xfrm>
      </p:grpSpPr>
      <p:sp>
        <p:nvSpPr>
          <p:cNvPr id="16" name="Column Panel">
            <a:extLst>
              <a:ext uri="{FF2B5EF4-FFF2-40B4-BE49-F238E27FC236}">
                <a16:creationId xmlns:a16="http://schemas.microsoft.com/office/drawing/2014/main" id="{543B5678-19FE-46C4-909D-C17B83B53E0A}"/>
              </a:ext>
            </a:extLst>
          </p:cNvPr>
          <p:cNvSpPr/>
          <p:nvPr/>
        </p:nvSpPr>
        <p:spPr>
          <a:xfrm>
            <a:off x="520700" y="2413000"/>
            <a:ext cx="11150600" cy="3784600"/>
          </a:xfrm>
          <a:prstGeom prst="roundRect">
            <a:avLst/>
          </a:prstGeom>
          <a:solidFill>
            <a:srgbClr val="F7F8F9"/>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9" name="Rectangle 18">
            <a:extLst>
              <a:ext uri="{FF2B5EF4-FFF2-40B4-BE49-F238E27FC236}">
                <a16:creationId xmlns:a16="http://schemas.microsoft.com/office/drawing/2014/main" id="{91BAE3C5-ABCE-6E24-5B10-20260499AC9A}"/>
              </a:ext>
            </a:extLst>
          </p:cNvPr>
          <p:cNvSpPr/>
          <p:nvPr/>
        </p:nvSpPr>
        <p:spPr>
          <a:xfrm>
            <a:off x="-1" y="2123174"/>
            <a:ext cx="12192001" cy="204463"/>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BC8C99D-50C3-3FB5-C137-E82CD08FADC7}"/>
              </a:ext>
            </a:extLst>
          </p:cNvPr>
          <p:cNvSpPr txBox="1"/>
          <p:nvPr/>
        </p:nvSpPr>
        <p:spPr>
          <a:xfrm>
            <a:off x="520820" y="516114"/>
            <a:ext cx="10972800" cy="584775"/>
          </a:xfrm>
          <a:prstGeom prst="rect">
            <a:avLst/>
          </a:prstGeom>
          <a:noFill/>
        </p:spPr>
        <p:txBody>
          <a:bodyPr wrap="square" rtlCol="0">
            <a:spAutoFit/>
          </a:bodyPr>
          <a:lstStyle/>
          <a:p>
            <a:r>
              <a:rPr lang="en-US" sz="3200" b="1" dirty="0">
                <a:solidFill>
                  <a:srgbClr val="0C4F9E"/>
                </a:solidFill>
                <a:latin typeface="Proxima Nova Black" panose="02000506030000020004" pitchFamily="50" charset="0"/>
                <a:ea typeface="Open Sans Extrabold" panose="020B0906030804020204" pitchFamily="34" charset="0"/>
                <a:cs typeface="Open Sans Extrabold" panose="020B0906030804020204" pitchFamily="34" charset="0"/>
              </a:rPr>
              <a:t>Accomplishments</a:t>
            </a:r>
          </a:p>
        </p:txBody>
      </p:sp>
      <p:sp>
        <p:nvSpPr>
          <p:cNvPr id="6" name="TextBox 5">
            <a:extLst>
              <a:ext uri="{FF2B5EF4-FFF2-40B4-BE49-F238E27FC236}">
                <a16:creationId xmlns:a16="http://schemas.microsoft.com/office/drawing/2014/main" id="{1D02C464-E219-3085-D25B-E3A24FDE0990}"/>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0C4F9E"/>
                </a:solidFill>
                <a:latin typeface="Proxima Nova"/>
              </a:rPr>
              <a:t>8 - Introduction</a:t>
            </a:r>
            <a:endParaRPr lang="en-US" sz="1200" b="1" dirty="0">
              <a:solidFill>
                <a:srgbClr val="0C4F9E"/>
              </a:solidFill>
              <a:latin typeface="Proxima Nova"/>
            </a:endParaRPr>
          </a:p>
        </p:txBody>
      </p:sp>
      <p:sp>
        <p:nvSpPr>
          <p:cNvPr id="7" name="TextBox 6">
            <a:extLst>
              <a:ext uri="{FF2B5EF4-FFF2-40B4-BE49-F238E27FC236}">
                <a16:creationId xmlns:a16="http://schemas.microsoft.com/office/drawing/2014/main" id="{540FECE1-C166-3AB2-3671-27875C1B5C85}"/>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9" name="Oval 8">
            <a:extLst>
              <a:ext uri="{FF2B5EF4-FFF2-40B4-BE49-F238E27FC236}">
                <a16:creationId xmlns:a16="http://schemas.microsoft.com/office/drawing/2014/main" id="{FF1EACF3-C823-18BA-2E0F-B4407AAFC1FD}"/>
              </a:ext>
            </a:extLst>
          </p:cNvPr>
          <p:cNvSpPr/>
          <p:nvPr/>
        </p:nvSpPr>
        <p:spPr>
          <a:xfrm flipH="1">
            <a:off x="3429003" y="2042848"/>
            <a:ext cx="331090" cy="331090"/>
          </a:xfrm>
          <a:prstGeom prst="ellipse">
            <a:avLst/>
          </a:prstGeom>
          <a:solidFill>
            <a:schemeClr val="bg1"/>
          </a:solidFill>
          <a:ln w="38100">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10" name="Oval 9">
            <a:extLst>
              <a:ext uri="{FF2B5EF4-FFF2-40B4-BE49-F238E27FC236}">
                <a16:creationId xmlns:a16="http://schemas.microsoft.com/office/drawing/2014/main" id="{B84CF0B8-326F-2038-2F39-43B14735408A}"/>
              </a:ext>
            </a:extLst>
          </p:cNvPr>
          <p:cNvSpPr/>
          <p:nvPr/>
        </p:nvSpPr>
        <p:spPr>
          <a:xfrm flipH="1">
            <a:off x="685800" y="2037563"/>
            <a:ext cx="331090" cy="331090"/>
          </a:xfrm>
          <a:prstGeom prst="ellipse">
            <a:avLst/>
          </a:prstGeom>
          <a:solidFill>
            <a:schemeClr val="bg1"/>
          </a:solidFill>
          <a:ln w="28575">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11" name="Oval 10">
            <a:extLst>
              <a:ext uri="{FF2B5EF4-FFF2-40B4-BE49-F238E27FC236}">
                <a16:creationId xmlns:a16="http://schemas.microsoft.com/office/drawing/2014/main" id="{A4D85FE7-E10B-33E8-F797-9381CCB328F4}"/>
              </a:ext>
            </a:extLst>
          </p:cNvPr>
          <p:cNvSpPr/>
          <p:nvPr/>
        </p:nvSpPr>
        <p:spPr>
          <a:xfrm flipH="1">
            <a:off x="6172206" y="2037563"/>
            <a:ext cx="331090" cy="331090"/>
          </a:xfrm>
          <a:prstGeom prst="ellipse">
            <a:avLst/>
          </a:prstGeom>
          <a:solidFill>
            <a:schemeClr val="bg1"/>
          </a:solidFill>
          <a:ln w="38100">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13" name="Oval 12">
            <a:extLst>
              <a:ext uri="{FF2B5EF4-FFF2-40B4-BE49-F238E27FC236}">
                <a16:creationId xmlns:a16="http://schemas.microsoft.com/office/drawing/2014/main" id="{A59F9A71-E71A-A7C5-70D9-00AD1F0CB95F}"/>
              </a:ext>
            </a:extLst>
          </p:cNvPr>
          <p:cNvSpPr/>
          <p:nvPr/>
        </p:nvSpPr>
        <p:spPr>
          <a:xfrm flipH="1">
            <a:off x="8915409" y="2037563"/>
            <a:ext cx="331090" cy="331090"/>
          </a:xfrm>
          <a:prstGeom prst="ellipse">
            <a:avLst/>
          </a:prstGeom>
          <a:solidFill>
            <a:schemeClr val="bg1"/>
          </a:solidFill>
          <a:ln w="38100">
            <a:solidFill>
              <a:srgbClr val="0C4F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C4F9E"/>
              </a:solidFill>
              <a:latin typeface="Proxima Nova Black" panose="02000506030000020004" pitchFamily="50" charset="0"/>
            </a:endParaRPr>
          </a:p>
        </p:txBody>
      </p:sp>
      <p:sp>
        <p:nvSpPr>
          <p:cNvPr id="32" name="Rectangle 31">
            <a:extLst>
              <a:ext uri="{FF2B5EF4-FFF2-40B4-BE49-F238E27FC236}">
                <a16:creationId xmlns:a16="http://schemas.microsoft.com/office/drawing/2014/main" id="{F14CBF43-7EC8-09FC-4081-DE9BA02CBA56}"/>
              </a:ext>
            </a:extLst>
          </p:cNvPr>
          <p:cNvSpPr/>
          <p:nvPr/>
        </p:nvSpPr>
        <p:spPr>
          <a:xfrm>
            <a:off x="-1" y="0"/>
            <a:ext cx="12192001" cy="45719"/>
          </a:xfrm>
          <a:prstGeom prst="rect">
            <a:avLst/>
          </a:prstGeom>
          <a:solidFill>
            <a:srgbClr val="0C4F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7A31C323-2311-45FB-8312-93DCB385D78C}"/>
              </a:ext>
            </a:extLst>
          </p:cNvPr>
          <p:cNvSpPr txBox="1"/>
          <p:nvPr/>
        </p:nvSpPr>
        <p:spPr>
          <a:xfrm>
            <a:off x="6096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2026</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Food and Health Behaviors, Mental Health</a:t>
            </a:r>
          </a:p>
        </p:txBody>
      </p:sp>
      <p:sp>
        <p:nvSpPr>
          <p:cNvPr id="35" name="TextBox 34">
            <a:extLst>
              <a:ext uri="{FF2B5EF4-FFF2-40B4-BE49-F238E27FC236}">
                <a16:creationId xmlns:a16="http://schemas.microsoft.com/office/drawing/2014/main" id="{A83BA92F-8905-CF5D-DDB7-3FCE5606A34E}"/>
              </a:ext>
            </a:extLst>
          </p:cNvPr>
          <p:cNvSpPr txBox="1"/>
          <p:nvPr/>
        </p:nvSpPr>
        <p:spPr>
          <a:xfrm>
            <a:off x="609600" y="2502003"/>
            <a:ext cx="2743200" cy="3631763"/>
          </a:xfrm>
          <a:prstGeom prst="rect">
            <a:avLst/>
          </a:prstGeom>
          <a:noFill/>
        </p:spPr>
        <p:txBody>
          <a:bodyPr wrap="square" rtlCol="0">
            <a:spAutoFit/>
          </a:bodyPr>
          <a:lstStyle/>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Participates in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Bronx Week Health Day</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Continues to participate in </a:t>
            </a:r>
            <a:r>
              <a:rPr lang="en-US" sz="1400" b="1"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Mental Health Marketplace</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Collaboration with other Bronx Health related Coalitions</a:t>
            </a:r>
          </a:p>
          <a:p>
            <a:pPr marL="285750" indent="-285750" rtl="0" fontAlgn="base">
              <a:spcBef>
                <a:spcPts val="600"/>
              </a:spcBef>
              <a:spcAft>
                <a:spcPts val="0"/>
              </a:spcAft>
              <a:buFont typeface="Arial" panose="020B0604020202020204" pitchFamily="34" charset="0"/>
              <a:buChar char="•"/>
            </a:pPr>
            <a:r>
              <a:rPr lang="en-US" sz="1400" b="0" dirty="0">
                <a:solidFill>
                  <a:srgbClr val="0C4F9E"/>
                </a:solidFill>
                <a:latin typeface="Open Sans" panose="020B0606030504020204" pitchFamily="34" charset="0"/>
                <a:ea typeface="Open Sans" panose="020B0606030504020204" pitchFamily="34" charset="0"/>
                <a:cs typeface="Open Sans" panose="020B0606030504020204" pitchFamily="34" charset="0"/>
              </a:rPr>
              <a:t>Plan a Legislative Health Summit to build support for the proposed policies</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Re-alignment of #Not62 goals and objectives  </a:t>
            </a:r>
            <a:r>
              <a:rPr lang="en-US" sz="1400" b="0" dirty="0">
                <a:solidFill>
                  <a:srgbClr val="0C4F9E"/>
                </a:solidFill>
                <a:latin typeface="Open Sans" panose="020B0606030504020204" pitchFamily="34" charset="0"/>
                <a:ea typeface="Open Sans" panose="020B0606030504020204" pitchFamily="34" charset="0"/>
                <a:cs typeface="Open Sans" panose="020B0606030504020204" pitchFamily="34" charset="0"/>
              </a:rPr>
              <a:t>with the administration’s health agenda</a:t>
            </a:r>
            <a:endPar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7" name="TextBox 36">
            <a:extLst>
              <a:ext uri="{FF2B5EF4-FFF2-40B4-BE49-F238E27FC236}">
                <a16:creationId xmlns:a16="http://schemas.microsoft.com/office/drawing/2014/main" id="{B4967699-0554-7187-8EE5-1A0077A9B380}"/>
              </a:ext>
            </a:extLst>
          </p:cNvPr>
          <p:cNvSpPr txBox="1"/>
          <p:nvPr/>
        </p:nvSpPr>
        <p:spPr>
          <a:xfrm>
            <a:off x="33528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2027</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Governance and Community Engagement</a:t>
            </a:r>
          </a:p>
        </p:txBody>
      </p:sp>
      <p:sp>
        <p:nvSpPr>
          <p:cNvPr id="38" name="TextBox 37">
            <a:extLst>
              <a:ext uri="{FF2B5EF4-FFF2-40B4-BE49-F238E27FC236}">
                <a16:creationId xmlns:a16="http://schemas.microsoft.com/office/drawing/2014/main" id="{91AB8AFA-C594-8E7C-0B67-5BD1FE6C6D66}"/>
              </a:ext>
            </a:extLst>
          </p:cNvPr>
          <p:cNvSpPr txBox="1"/>
          <p:nvPr/>
        </p:nvSpPr>
        <p:spPr>
          <a:xfrm>
            <a:off x="3352800" y="2502003"/>
            <a:ext cx="2743200" cy="1969770"/>
          </a:xfrm>
          <a:prstGeom prst="rect">
            <a:avLst/>
          </a:prstGeom>
          <a:noFill/>
        </p:spPr>
        <p:txBody>
          <a:bodyPr wrap="square" rtlCol="0">
            <a:spAutoFit/>
          </a:bodyPr>
          <a:lstStyle/>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Expand the Steering Committee</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Engage community through borough-wide listening sessions</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Launch subcommittee workplans for each Action Area</a:t>
            </a:r>
          </a:p>
        </p:txBody>
      </p:sp>
      <p:sp>
        <p:nvSpPr>
          <p:cNvPr id="39" name="TextBox 38">
            <a:extLst>
              <a:ext uri="{FF2B5EF4-FFF2-40B4-BE49-F238E27FC236}">
                <a16:creationId xmlns:a16="http://schemas.microsoft.com/office/drawing/2014/main" id="{4E4DA434-E5E0-F6AC-D2DE-6986D602F9DD}"/>
              </a:ext>
            </a:extLst>
          </p:cNvPr>
          <p:cNvSpPr txBox="1"/>
          <p:nvPr/>
        </p:nvSpPr>
        <p:spPr>
          <a:xfrm>
            <a:off x="60960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2028</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All Five Action Areas</a:t>
            </a:r>
          </a:p>
        </p:txBody>
      </p:sp>
      <p:sp>
        <p:nvSpPr>
          <p:cNvPr id="40" name="TextBox 39">
            <a:extLst>
              <a:ext uri="{FF2B5EF4-FFF2-40B4-BE49-F238E27FC236}">
                <a16:creationId xmlns:a16="http://schemas.microsoft.com/office/drawing/2014/main" id="{A00ECFC3-2AC0-601C-D706-A4A9DB42DFBB}"/>
              </a:ext>
            </a:extLst>
          </p:cNvPr>
          <p:cNvSpPr txBox="1"/>
          <p:nvPr/>
        </p:nvSpPr>
        <p:spPr>
          <a:xfrm>
            <a:off x="6096000" y="2502003"/>
            <a:ext cx="2743200" cy="1538883"/>
          </a:xfrm>
          <a:prstGeom prst="rect">
            <a:avLst/>
          </a:prstGeom>
          <a:noFill/>
        </p:spPr>
        <p:txBody>
          <a:bodyPr wrap="square" rtlCol="0">
            <a:spAutoFit/>
          </a:bodyPr>
          <a:lstStyle/>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Amplify partner initiatives across all five Action Areas</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Open a second partner recruitment cycle</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Mid-point review of Action Plan progress</a:t>
            </a:r>
          </a:p>
        </p:txBody>
      </p:sp>
      <p:sp>
        <p:nvSpPr>
          <p:cNvPr id="41" name="TextBox 40">
            <a:extLst>
              <a:ext uri="{FF2B5EF4-FFF2-40B4-BE49-F238E27FC236}">
                <a16:creationId xmlns:a16="http://schemas.microsoft.com/office/drawing/2014/main" id="{C066598E-2F15-9ADC-9EBE-35EA7B5DFDA3}"/>
              </a:ext>
            </a:extLst>
          </p:cNvPr>
          <p:cNvSpPr txBox="1"/>
          <p:nvPr/>
        </p:nvSpPr>
        <p:spPr>
          <a:xfrm>
            <a:off x="8839200" y="1168400"/>
            <a:ext cx="2414247" cy="787400"/>
          </a:xfrm>
          <a:prstGeom prst="rect">
            <a:avLst/>
          </a:prstGeom>
          <a:noFill/>
        </p:spPr>
        <p:txBody>
          <a:bodyPr wrap="square" rtlCol="0">
            <a:spAutoFit/>
          </a:bodyPr>
          <a:lstStyle/>
          <a:p>
            <a:pPr>
              <a:spcAft>
                <a:spcPts val="600"/>
              </a:spcAft>
            </a:pPr>
            <a:r>
              <a:rPr lang="en-US" b="1" dirty="0">
                <a:solidFill>
                  <a:srgbClr val="0C4F9E"/>
                </a:solidFill>
                <a:latin typeface="Open Sans" panose="020B0606030504020204" pitchFamily="34" charset="0"/>
                <a:ea typeface="Open Sans" panose="020B0606030504020204" pitchFamily="34" charset="0"/>
                <a:cs typeface="Open Sans" panose="020B0606030504020204" pitchFamily="34" charset="0"/>
              </a:rPr>
              <a:t>2029</a:t>
            </a:r>
            <a:endParaRPr lang="en-US" sz="1400" b="1" dirty="0">
              <a:solidFill>
                <a:srgbClr val="0C4F9E"/>
              </a:solidFill>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en-US" sz="1200" i="1" dirty="0">
                <a:solidFill>
                  <a:srgbClr val="0C4F9E"/>
                </a:solidFill>
                <a:latin typeface="Open Sans" panose="020B0606030504020204" pitchFamily="34" charset="0"/>
                <a:ea typeface="Open Sans" panose="020B0606030504020204" pitchFamily="34" charset="0"/>
                <a:cs typeface="Open Sans" panose="020B0606030504020204" pitchFamily="34" charset="0"/>
              </a:rPr>
              <a:t>All Five Action Areas</a:t>
            </a:r>
          </a:p>
        </p:txBody>
      </p:sp>
      <p:sp>
        <p:nvSpPr>
          <p:cNvPr id="49" name="TextBox 48">
            <a:extLst>
              <a:ext uri="{FF2B5EF4-FFF2-40B4-BE49-F238E27FC236}">
                <a16:creationId xmlns:a16="http://schemas.microsoft.com/office/drawing/2014/main" id="{96E6BB2B-783F-B6AA-117E-AC454FC34E88}"/>
              </a:ext>
            </a:extLst>
          </p:cNvPr>
          <p:cNvSpPr txBox="1"/>
          <p:nvPr/>
        </p:nvSpPr>
        <p:spPr>
          <a:xfrm>
            <a:off x="8839200" y="2502003"/>
            <a:ext cx="2743200" cy="1969770"/>
          </a:xfrm>
          <a:prstGeom prst="rect">
            <a:avLst/>
          </a:prstGeom>
          <a:noFill/>
        </p:spPr>
        <p:txBody>
          <a:bodyPr wrap="square" rtlCol="0">
            <a:spAutoFit/>
          </a:bodyPr>
          <a:lstStyle/>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Refresh subcommittee membership and workplans</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Renew the community engagement cycle</a:t>
            </a:r>
          </a:p>
          <a:p>
            <a:pPr marL="285750" indent="-285750" rtl="0" fontAlgn="base">
              <a:spcBef>
                <a:spcPts val="600"/>
              </a:spcBef>
              <a:spcAft>
                <a:spcPts val="0"/>
              </a:spcAft>
              <a:buFont typeface="Arial" panose="020B0604020202020204" pitchFamily="34" charset="0"/>
              <a:buChar char="•"/>
            </a:pPr>
            <a:r>
              <a:rPr lang="en-US" sz="1400" b="0" i="0" u="none" strike="noStrike" dirty="0">
                <a:solidFill>
                  <a:srgbClr val="0C4F9E"/>
                </a:solidFill>
                <a:effectLst/>
                <a:latin typeface="Open Sans" panose="020B0606030504020204" pitchFamily="34" charset="0"/>
                <a:ea typeface="Open Sans" panose="020B0606030504020204" pitchFamily="34" charset="0"/>
                <a:cs typeface="Open Sans" panose="020B0606030504020204" pitchFamily="34" charset="0"/>
              </a:rPr>
              <a:t>Publish a progress report against Action Plan objectives</a:t>
            </a:r>
          </a:p>
        </p:txBody>
      </p:sp>
      <p:sp>
        <p:nvSpPr>
          <p:cNvPr id="2" name="Footer Placeholder 1">
            <a:extLst>
              <a:ext uri="{FF2B5EF4-FFF2-40B4-BE49-F238E27FC236}">
                <a16:creationId xmlns:a16="http://schemas.microsoft.com/office/drawing/2014/main" id="{29ACF9A2-0AA3-A082-80BF-F63E215D5EDD}"/>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endParaRPr lang="en-US" b="1" dirty="0">
              <a:solidFill>
                <a:srgbClr val="0C4F9E"/>
              </a:solidFill>
              <a:latin typeface="Calibri"/>
              <a:ea typeface="Calibri"/>
              <a:cs typeface="Calibri"/>
            </a:endParaRPr>
          </a:p>
        </p:txBody>
      </p:sp>
    </p:spTree>
    <p:extLst>
      <p:ext uri="{BB962C8B-B14F-4D97-AF65-F5344CB8AC3E}">
        <p14:creationId xmlns:p14="http://schemas.microsoft.com/office/powerpoint/2010/main" val="3797356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3B7B9-9CE9-4C79-A207-3BFBCAC8A144}"/>
              </a:ext>
            </a:extLst>
          </p:cNvPr>
          <p:cNvSpPr txBox="1"/>
          <p:nvPr/>
        </p:nvSpPr>
        <p:spPr>
          <a:xfrm>
            <a:off x="520820" y="516114"/>
            <a:ext cx="10972800" cy="584775"/>
          </a:xfrm>
          <a:prstGeom prst="rect">
            <a:avLst/>
          </a:prstGeom>
          <a:noFill/>
        </p:spPr>
        <p:txBody>
          <a:bodyPr wrap="square" rtlCol="0">
            <a:spAutoFit/>
          </a:bodyPr>
          <a:lstStyle/>
          <a:p>
            <a:r>
              <a:rPr lang="en-US" sz="3200" b="1" dirty="0">
                <a:solidFill>
                  <a:srgbClr val="0C4F9E"/>
                </a:solidFill>
                <a:latin typeface="Proxima Nova Black" panose="02000506030000020004" pitchFamily="50" charset="0"/>
                <a:ea typeface="Open Sans Extrabold" panose="020B0906030804020204" pitchFamily="34" charset="0"/>
                <a:cs typeface="Open Sans Extrabold" panose="020B0906030804020204" pitchFamily="34" charset="0"/>
              </a:rPr>
              <a:t>Action Plan Purpose</a:t>
            </a:r>
          </a:p>
        </p:txBody>
      </p:sp>
      <p:sp>
        <p:nvSpPr>
          <p:cNvPr id="8" name="TextBox 7">
            <a:extLst>
              <a:ext uri="{FF2B5EF4-FFF2-40B4-BE49-F238E27FC236}">
                <a16:creationId xmlns:a16="http://schemas.microsoft.com/office/drawing/2014/main" id="{2A4324B8-3FC4-4F87-ABBA-3CD978750E1F}"/>
              </a:ext>
            </a:extLst>
          </p:cNvPr>
          <p:cNvSpPr txBox="1"/>
          <p:nvPr/>
        </p:nvSpPr>
        <p:spPr>
          <a:xfrm>
            <a:off x="521314" y="1257300"/>
            <a:ext cx="8396349" cy="2585323"/>
          </a:xfrm>
          <a:prstGeom prst="rect">
            <a:avLst/>
          </a:prstGeom>
          <a:noFill/>
        </p:spPr>
        <p:txBody>
          <a:bodyPr wrap="square" rtlCol="0">
            <a:spAutoFit/>
          </a:bodyPr>
          <a:lstStyle/>
          <a:p>
            <a:pPr rtl="0">
              <a:spcBef>
                <a:spcPts val="0"/>
              </a:spcBef>
              <a:spcAft>
                <a:spcPts val="0"/>
              </a:spcAft>
            </a:pPr>
            <a:r>
              <a:rPr lang="en-US"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#Not62 Steering Committee is committed to fundamentally changing the conversation around improving the health and wellbeing of Bronx residents.</a:t>
            </a:r>
            <a:endParaRPr lang="en-US" b="0" dirty="0">
              <a:effectLst/>
              <a:latin typeface="Open Sans" panose="020B0606030504020204" pitchFamily="34" charset="0"/>
              <a:ea typeface="Open Sans" panose="020B0606030504020204" pitchFamily="34" charset="0"/>
              <a:cs typeface="Open Sans" panose="020B0606030504020204" pitchFamily="34" charset="0"/>
            </a:endParaRPr>
          </a:p>
          <a:p>
            <a:pPr rtl="0">
              <a:spcBef>
                <a:spcPts val="0"/>
              </a:spcBef>
              <a:spcAft>
                <a:spcPts val="0"/>
              </a:spcAft>
            </a:pPr>
            <a:br>
              <a:rPr lang="en-US" b="0" dirty="0">
                <a:effectLst/>
                <a:latin typeface="Open Sans" panose="020B0606030504020204" pitchFamily="34" charset="0"/>
                <a:ea typeface="Open Sans" panose="020B0606030504020204" pitchFamily="34" charset="0"/>
                <a:cs typeface="Open Sans" panose="020B0606030504020204" pitchFamily="34" charset="0"/>
              </a:rPr>
            </a:br>
            <a:r>
              <a:rPr lang="en-US"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This revised Action Plan serves as a strategic planning tool to guide the steering committee in leading #Not62 Campaign efforts over the next five years. The Plan provides a framework for organizing internal processes and tracking the Campaign’s progress on strategies, actions, and benchmarks that will advance its public-facing agenda and help the committee build out a robust multi-sector coalition of campaign partners.</a:t>
            </a:r>
            <a:endParaRPr lang="en-US" b="0" dirty="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8">
            <a:extLst>
              <a:ext uri="{FF2B5EF4-FFF2-40B4-BE49-F238E27FC236}">
                <a16:creationId xmlns:a16="http://schemas.microsoft.com/office/drawing/2014/main" id="{73979033-521A-4F5E-B9CF-1F2482690CAB}"/>
              </a:ext>
            </a:extLst>
          </p:cNvPr>
          <p:cNvSpPr/>
          <p:nvPr/>
        </p:nvSpPr>
        <p:spPr>
          <a:xfrm>
            <a:off x="-1" y="0"/>
            <a:ext cx="12192001" cy="45719"/>
          </a:xfrm>
          <a:prstGeom prst="rect">
            <a:avLst/>
          </a:prstGeom>
          <a:solidFill>
            <a:srgbClr val="0C4F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876A325-9416-4D1A-AF63-EFED14DF84FD}"/>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12" name="TextBox 11">
            <a:extLst>
              <a:ext uri="{FF2B5EF4-FFF2-40B4-BE49-F238E27FC236}">
                <a16:creationId xmlns:a16="http://schemas.microsoft.com/office/drawing/2014/main" id="{B9C5C41D-5496-4755-AF6E-985D8FFFF0BF}"/>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0C4F9E"/>
                </a:solidFill>
                <a:latin typeface="Proxima Nova"/>
              </a:rPr>
              <a:t>9 - Introduction</a:t>
            </a:r>
            <a:endParaRPr lang="en-US" sz="1200" b="1" dirty="0">
              <a:solidFill>
                <a:srgbClr val="0C4F9E"/>
              </a:solidFill>
              <a:latin typeface="Proxima Nova"/>
            </a:endParaRPr>
          </a:p>
        </p:txBody>
      </p:sp>
      <p:sp>
        <p:nvSpPr>
          <p:cNvPr id="2" name="Footer Placeholder 1">
            <a:extLst>
              <a:ext uri="{FF2B5EF4-FFF2-40B4-BE49-F238E27FC236}">
                <a16:creationId xmlns:a16="http://schemas.microsoft.com/office/drawing/2014/main" id="{174C8179-336E-3E7F-68AF-FBEAFB8C74E3}"/>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3839798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4E39320-3D75-47B2-812E-30329ED226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390" b="20703"/>
          <a:stretch/>
        </p:blipFill>
        <p:spPr bwMode="auto">
          <a:xfrm>
            <a:off x="0" y="45719"/>
            <a:ext cx="12192000" cy="608838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E4A41A3D-3F6B-4332-B421-E73F79850878}"/>
              </a:ext>
            </a:extLst>
          </p:cNvPr>
          <p:cNvSpPr/>
          <p:nvPr/>
        </p:nvSpPr>
        <p:spPr>
          <a:xfrm>
            <a:off x="-2" y="0"/>
            <a:ext cx="12192002" cy="6134100"/>
          </a:xfrm>
          <a:prstGeom prst="rect">
            <a:avLst/>
          </a:prstGeom>
          <a:solidFill>
            <a:srgbClr val="C2AEEF">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A1B76CD-1AA7-4E92-BB03-4E5DCCBC9D09}"/>
              </a:ext>
            </a:extLst>
          </p:cNvPr>
          <p:cNvSpPr txBox="1"/>
          <p:nvPr/>
        </p:nvSpPr>
        <p:spPr>
          <a:xfrm>
            <a:off x="519072" y="359878"/>
            <a:ext cx="5251413" cy="3416320"/>
          </a:xfrm>
          <a:prstGeom prst="rect">
            <a:avLst/>
          </a:prstGeom>
          <a:noFill/>
        </p:spPr>
        <p:txBody>
          <a:bodyPr wrap="square" rtlCol="0">
            <a:spAutoFit/>
          </a:bodyPr>
          <a:lstStyle/>
          <a:p>
            <a:r>
              <a:rPr lang="en-US" sz="7200" b="1" dirty="0">
                <a:solidFill>
                  <a:srgbClr val="0C4F9E"/>
                </a:solidFill>
                <a:latin typeface="Proxima Nova Black" panose="02000506030000020004" pitchFamily="50" charset="0"/>
                <a:ea typeface="Open Sans Extrabold" panose="020B0906030804020204" pitchFamily="34" charset="0"/>
                <a:cs typeface="Open Sans Extrabold" panose="020B0906030804020204" pitchFamily="34" charset="0"/>
              </a:rPr>
              <a:t>Action Plan Overview</a:t>
            </a:r>
            <a:endParaRPr lang="en-US" sz="2400" dirty="0">
              <a:solidFill>
                <a:schemeClr val="bg1"/>
              </a:solidFill>
              <a:latin typeface="Proxima Nova" panose="02000506030000020004" pitchFamily="50" charset="0"/>
              <a:ea typeface="Open Sans Extrabold" panose="020B0906030804020204" pitchFamily="34" charset="0"/>
              <a:cs typeface="Open Sans Extrabold" panose="020B0906030804020204" pitchFamily="34" charset="0"/>
            </a:endParaRPr>
          </a:p>
        </p:txBody>
      </p:sp>
      <p:sp>
        <p:nvSpPr>
          <p:cNvPr id="29" name="Rectangle 28">
            <a:extLst>
              <a:ext uri="{FF2B5EF4-FFF2-40B4-BE49-F238E27FC236}">
                <a16:creationId xmlns:a16="http://schemas.microsoft.com/office/drawing/2014/main" id="{3635C0E7-21E9-4293-BEF6-1CD817E2F118}"/>
              </a:ext>
            </a:extLst>
          </p:cNvPr>
          <p:cNvSpPr/>
          <p:nvPr/>
        </p:nvSpPr>
        <p:spPr>
          <a:xfrm>
            <a:off x="-1" y="0"/>
            <a:ext cx="12192001" cy="45719"/>
          </a:xfrm>
          <a:prstGeom prst="rect">
            <a:avLst/>
          </a:prstGeom>
          <a:gradFill flip="none" rotWithShape="1">
            <a:gsLst>
              <a:gs pos="0">
                <a:srgbClr val="0C4F9E"/>
              </a:gs>
              <a:gs pos="33000">
                <a:srgbClr val="4E2A73"/>
              </a:gs>
              <a:gs pos="100000">
                <a:srgbClr val="63B1B1"/>
              </a:gs>
              <a:gs pos="67000">
                <a:srgbClr val="F78D2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9DD231A-7241-4C0B-BF15-442A54836C0C}"/>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9" name="TextBox 8">
            <a:extLst>
              <a:ext uri="{FF2B5EF4-FFF2-40B4-BE49-F238E27FC236}">
                <a16:creationId xmlns:a16="http://schemas.microsoft.com/office/drawing/2014/main" id="{9A036B13-EE81-46B3-BA8C-D49E4B9F1C36}"/>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4E2A73"/>
                </a:solidFill>
                <a:latin typeface="Proxima Nova"/>
              </a:rPr>
              <a:t>10 - Action Plan Overview</a:t>
            </a:r>
            <a:endParaRPr lang="en-US" sz="1200" b="1" dirty="0">
              <a:solidFill>
                <a:srgbClr val="4E2A73"/>
              </a:solidFill>
              <a:latin typeface="Proxima Nova"/>
            </a:endParaRPr>
          </a:p>
        </p:txBody>
      </p:sp>
      <p:sp>
        <p:nvSpPr>
          <p:cNvPr id="2" name="Footer Placeholder 1">
            <a:extLst>
              <a:ext uri="{FF2B5EF4-FFF2-40B4-BE49-F238E27FC236}">
                <a16:creationId xmlns:a16="http://schemas.microsoft.com/office/drawing/2014/main" id="{0EB7011A-37D9-D5FE-EB0A-1E3D6D3DD0B9}"/>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476350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3B7B9-9CE9-4C79-A207-3BFBCAC8A144}"/>
              </a:ext>
            </a:extLst>
          </p:cNvPr>
          <p:cNvSpPr txBox="1"/>
          <p:nvPr/>
        </p:nvSpPr>
        <p:spPr>
          <a:xfrm>
            <a:off x="503064" y="516114"/>
            <a:ext cx="10972800" cy="584775"/>
          </a:xfrm>
          <a:prstGeom prst="rect">
            <a:avLst/>
          </a:prstGeom>
          <a:noFill/>
        </p:spPr>
        <p:txBody>
          <a:bodyPr wrap="square" rtlCol="0">
            <a:spAutoFit/>
          </a:bodyPr>
          <a:lstStyle/>
          <a:p>
            <a:r>
              <a:rPr lang="en-US" sz="3200" b="1" dirty="0">
                <a:solidFill>
                  <a:srgbClr val="4E2A73"/>
                </a:solidFill>
                <a:latin typeface="Proxima Nova Black" panose="02000506030000020004" pitchFamily="50" charset="0"/>
                <a:ea typeface="Open Sans Extrabold" panose="020B0906030804020204" pitchFamily="34" charset="0"/>
                <a:cs typeface="Open Sans Extrabold" panose="020B0906030804020204" pitchFamily="34" charset="0"/>
              </a:rPr>
              <a:t>Glossary</a:t>
            </a:r>
          </a:p>
        </p:txBody>
      </p:sp>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4E2A73"/>
                </a:solidFill>
                <a:latin typeface="Proxima Nova"/>
              </a:rPr>
              <a:t>11 - Action Plan Overview</a:t>
            </a:r>
            <a:endParaRPr lang="en-US" sz="1200" b="1" dirty="0">
              <a:solidFill>
                <a:srgbClr val="4E2A73"/>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3" name="TextBox 2">
            <a:extLst>
              <a:ext uri="{FF2B5EF4-FFF2-40B4-BE49-F238E27FC236}">
                <a16:creationId xmlns:a16="http://schemas.microsoft.com/office/drawing/2014/main" id="{08C7B8ED-5D36-495D-AEEE-4CD7885A402B}"/>
              </a:ext>
            </a:extLst>
          </p:cNvPr>
          <p:cNvSpPr txBox="1"/>
          <p:nvPr/>
        </p:nvSpPr>
        <p:spPr>
          <a:xfrm>
            <a:off x="143747" y="1257300"/>
            <a:ext cx="8695453" cy="4154984"/>
          </a:xfrm>
          <a:prstGeom prst="rect">
            <a:avLst/>
          </a:prstGeom>
          <a:noFill/>
        </p:spPr>
        <p:txBody>
          <a:bodyPr wrap="square" rtlCol="0">
            <a:spAutoFit/>
          </a:bodyPr>
          <a:lstStyle/>
          <a:p>
            <a:pPr marL="1828800" indent="-1433513" rtl="0">
              <a:spcAft>
                <a:spcPts val="600"/>
              </a:spcAft>
              <a:tabLst>
                <a:tab pos="395288" algn="l"/>
              </a:tabLst>
            </a:pPr>
            <a:r>
              <a:rPr lang="en-US" sz="1400" dirty="0">
                <a:solidFill>
                  <a:srgbClr val="4E2A73"/>
                </a:solidFill>
                <a:latin typeface="Open Sans Extrabold" panose="020B0906030804020204" pitchFamily="34" charset="0"/>
                <a:ea typeface="Open Sans Extrabold" panose="020B0906030804020204" pitchFamily="34" charset="0"/>
                <a:cs typeface="Open Sans Extrabold" panose="020B0906030804020204" pitchFamily="34" charset="0"/>
              </a:rPr>
              <a:t>Action Areas	</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Priority areas for the #Not62 Campaign to achieve its Goals. Objectives are developed  with regard to Action Areas.</a:t>
            </a:r>
            <a:endParaRPr lang="en-US" sz="1400" b="0" dirty="0">
              <a:solidFill>
                <a:srgbClr val="4E2A73"/>
              </a:solidFill>
              <a:effectLst/>
              <a:latin typeface="Open Sans Extrabold" panose="020B0906030804020204" pitchFamily="34" charset="0"/>
              <a:ea typeface="Open Sans Extrabold" panose="020B0906030804020204" pitchFamily="34" charset="0"/>
              <a:cs typeface="Open Sans Extrabold" panose="020B0906030804020204" pitchFamily="34" charset="0"/>
            </a:endParaRPr>
          </a:p>
          <a:p>
            <a:pPr marL="1828800" indent="-1433513" rtl="0">
              <a:spcAft>
                <a:spcPts val="600"/>
              </a:spcAft>
            </a:pPr>
            <a:r>
              <a:rPr lang="en-US" sz="1400" b="0" dirty="0">
                <a:solidFill>
                  <a:srgbClr val="4E2A73"/>
                </a:solidFill>
                <a:effectLst/>
                <a:latin typeface="Open Sans Extrabold" panose="020B0906030804020204" pitchFamily="34" charset="0"/>
                <a:ea typeface="Open Sans Extrabold" panose="020B0906030804020204" pitchFamily="34" charset="0"/>
                <a:cs typeface="Open Sans Extrabold" panose="020B0906030804020204" pitchFamily="34" charset="0"/>
              </a:rPr>
              <a:t>Process	</a:t>
            </a:r>
            <a:r>
              <a:rPr lang="en-US" sz="1400" b="0" i="0" u="none" strike="noStrike" dirty="0">
                <a:solidFill>
                  <a:srgbClr val="202124"/>
                </a:solidFill>
                <a:effectLst/>
                <a:latin typeface="Open Sans" panose="020B0606030504020204" pitchFamily="34" charset="0"/>
                <a:ea typeface="Open Sans" panose="020B0606030504020204" pitchFamily="34" charset="0"/>
                <a:cs typeface="Open Sans" panose="020B0606030504020204" pitchFamily="34" charset="0"/>
              </a:rPr>
              <a:t>A series of actions or steps led by the steering committee and partners to achieve particular outcomes.</a:t>
            </a:r>
          </a:p>
          <a:p>
            <a:pPr marL="1828800" indent="-1433513">
              <a:spcAft>
                <a:spcPts val="600"/>
              </a:spcAft>
            </a:pPr>
            <a:r>
              <a:rPr lang="en-US" sz="1400" b="0" i="0" u="none" strike="noStrike" dirty="0">
                <a:solidFill>
                  <a:srgbClr val="4E2A73"/>
                </a:solidFill>
                <a:effectLst/>
                <a:latin typeface="Open Sans Extrabold" panose="020B0906030804020204" pitchFamily="34" charset="0"/>
                <a:ea typeface="Open Sans Extrabold" panose="020B0906030804020204" pitchFamily="34" charset="0"/>
                <a:cs typeface="Open Sans Extrabold" panose="020B0906030804020204" pitchFamily="34" charset="0"/>
              </a:rPr>
              <a:t>Goals	</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Broad vision statement for the #Not62 Campaign.</a:t>
            </a:r>
            <a:endParaRPr lang="en-US" sz="1400" b="0" i="0" u="none" strike="noStrike"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endParaRPr>
          </a:p>
          <a:p>
            <a:pPr marL="1828800" indent="-1433513" rtl="0">
              <a:spcAft>
                <a:spcPts val="600"/>
              </a:spcAft>
            </a:pPr>
            <a:endParaRPr lang="en-US" sz="1400" b="0" dirty="0">
              <a:solidFill>
                <a:srgbClr val="4E2A73"/>
              </a:solidFill>
              <a:effectLst/>
              <a:latin typeface="Open Sans Extrabold" panose="020B0906030804020204" pitchFamily="34" charset="0"/>
              <a:ea typeface="Open Sans Extrabold" panose="020B0906030804020204" pitchFamily="34" charset="0"/>
              <a:cs typeface="Open Sans Extrabold" panose="020B0906030804020204" pitchFamily="34" charset="0"/>
            </a:endParaRPr>
          </a:p>
          <a:p>
            <a:pPr marL="1828800" indent="-1433513" rtl="0">
              <a:spcAft>
                <a:spcPts val="600"/>
              </a:spcAft>
            </a:pPr>
            <a:r>
              <a:rPr lang="en-US" sz="1400" b="0" dirty="0">
                <a:solidFill>
                  <a:srgbClr val="4E2A73"/>
                </a:solidFill>
                <a:effectLst/>
                <a:latin typeface="Open Sans Extrabold" panose="020B0906030804020204" pitchFamily="34" charset="0"/>
                <a:ea typeface="Open Sans Extrabold" panose="020B0906030804020204" pitchFamily="34" charset="0"/>
                <a:cs typeface="Open Sans Extrabold" panose="020B0906030804020204" pitchFamily="34" charset="0"/>
              </a:rPr>
              <a:t>Objectives	</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Outcomes that lead to the realization of the Goal, which can be tracked and measured.</a:t>
            </a:r>
            <a:endParaRPr lang="en-US" sz="1400" b="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endParaRPr>
          </a:p>
          <a:p>
            <a:pPr marL="1828800" indent="-1433513" rtl="0">
              <a:spcAft>
                <a:spcPts val="600"/>
              </a:spcAft>
            </a:pPr>
            <a:r>
              <a:rPr lang="en-US" sz="1400" dirty="0">
                <a:solidFill>
                  <a:srgbClr val="4E2A73"/>
                </a:solidFill>
                <a:latin typeface="Open Sans Extrabold" panose="020B0906030804020204" pitchFamily="34" charset="0"/>
                <a:ea typeface="Open Sans Extrabold" panose="020B0906030804020204" pitchFamily="34" charset="0"/>
                <a:cs typeface="Open Sans Extrabold" panose="020B0906030804020204" pitchFamily="34" charset="0"/>
              </a:rPr>
              <a:t>Strategies	</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Coherent collection of actions with a reasonable chance of achieving the desired Objectives.</a:t>
            </a:r>
            <a:endParaRPr lang="en-US" sz="1400" dirty="0">
              <a:solidFill>
                <a:srgbClr val="4E2A73"/>
              </a:solidFill>
              <a:latin typeface="Open Sans" panose="020B0606030504020204" pitchFamily="34" charset="0"/>
              <a:ea typeface="Open Sans" panose="020B0606030504020204" pitchFamily="34" charset="0"/>
              <a:cs typeface="Open Sans" panose="020B0606030504020204" pitchFamily="34" charset="0"/>
            </a:endParaRPr>
          </a:p>
          <a:p>
            <a:pPr marL="1828800" indent="-1433513" rtl="0">
              <a:spcAft>
                <a:spcPts val="600"/>
              </a:spcAft>
            </a:pPr>
            <a:r>
              <a:rPr lang="en-US" sz="1400" b="0" dirty="0">
                <a:solidFill>
                  <a:srgbClr val="4E2A73"/>
                </a:solidFill>
                <a:effectLst/>
                <a:latin typeface="Open Sans Extrabold" panose="020B0906030804020204" pitchFamily="34" charset="0"/>
                <a:ea typeface="Open Sans Extrabold" panose="020B0906030804020204" pitchFamily="34" charset="0"/>
                <a:cs typeface="Open Sans Extrabold" panose="020B0906030804020204" pitchFamily="34" charset="0"/>
              </a:rPr>
              <a:t>Tactics	</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Specific actions that operationalize the Strategies.</a:t>
            </a:r>
            <a:endParaRPr lang="en-US" sz="1400" b="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endParaRPr>
          </a:p>
          <a:p>
            <a:pPr marL="1828800" indent="-1433513" rtl="0"/>
            <a:endParaRPr lang="en-US" sz="1400" dirty="0">
              <a:solidFill>
                <a:srgbClr val="4E2A73"/>
              </a:solidFill>
              <a:latin typeface="Open Sans Extrabold" panose="020B0906030804020204" pitchFamily="34" charset="0"/>
              <a:ea typeface="Open Sans Extrabold" panose="020B0906030804020204" pitchFamily="34" charset="0"/>
              <a:cs typeface="Open Sans Extrabold" panose="020B0906030804020204" pitchFamily="34" charset="0"/>
            </a:endParaRPr>
          </a:p>
          <a:p>
            <a:pPr marL="1828800" indent="-1433513" rtl="0">
              <a:spcAft>
                <a:spcPts val="600"/>
              </a:spcAft>
            </a:pPr>
            <a:r>
              <a:rPr lang="en-US" sz="1400" dirty="0">
                <a:solidFill>
                  <a:srgbClr val="4E2A73"/>
                </a:solidFill>
                <a:latin typeface="Open Sans Extrabold" panose="020B0906030804020204" pitchFamily="34" charset="0"/>
                <a:ea typeface="Open Sans Extrabold" panose="020B0906030804020204" pitchFamily="34" charset="0"/>
                <a:cs typeface="Open Sans Extrabold" panose="020B0906030804020204" pitchFamily="34" charset="0"/>
              </a:rPr>
              <a:t>Partners	</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Stakeholders and organizations in the Bronx that will drive the implementation of Tactics.</a:t>
            </a:r>
            <a:endParaRPr lang="en-US" sz="1400" dirty="0">
              <a:solidFill>
                <a:srgbClr val="4E2A73"/>
              </a:solidFill>
              <a:latin typeface="Open Sans" panose="020B0606030504020204" pitchFamily="34" charset="0"/>
              <a:ea typeface="Open Sans" panose="020B0606030504020204" pitchFamily="34" charset="0"/>
              <a:cs typeface="Open Sans" panose="020B0606030504020204" pitchFamily="34" charset="0"/>
            </a:endParaRPr>
          </a:p>
          <a:p>
            <a:pPr marL="1828800" indent="-1433513" rtl="0">
              <a:spcAft>
                <a:spcPts val="600"/>
              </a:spcAft>
            </a:pPr>
            <a:r>
              <a:rPr lang="en-US" sz="1400" b="0" dirty="0">
                <a:solidFill>
                  <a:srgbClr val="4E2A73"/>
                </a:solidFill>
                <a:effectLst/>
                <a:latin typeface="Open Sans Extrabold" panose="020B0906030804020204" pitchFamily="34" charset="0"/>
                <a:ea typeface="Open Sans Extrabold" panose="020B0906030804020204" pitchFamily="34" charset="0"/>
                <a:cs typeface="Open Sans Extrabold" panose="020B0906030804020204" pitchFamily="34" charset="0"/>
              </a:rPr>
              <a:t>Metrics	</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Measurable indicators that will track the #Not62 Campaign’s success in achieving their Objectives.</a:t>
            </a:r>
          </a:p>
        </p:txBody>
      </p:sp>
      <p:sp>
        <p:nvSpPr>
          <p:cNvPr id="8" name="Rectangle 7">
            <a:extLst>
              <a:ext uri="{FF2B5EF4-FFF2-40B4-BE49-F238E27FC236}">
                <a16:creationId xmlns:a16="http://schemas.microsoft.com/office/drawing/2014/main" id="{E972BEF4-0773-42E4-80B5-5F13A9E39367}"/>
              </a:ext>
            </a:extLst>
          </p:cNvPr>
          <p:cNvSpPr/>
          <p:nvPr/>
        </p:nvSpPr>
        <p:spPr>
          <a:xfrm>
            <a:off x="-1" y="0"/>
            <a:ext cx="12192001" cy="45719"/>
          </a:xfrm>
          <a:prstGeom prst="rect">
            <a:avLst/>
          </a:prstGeom>
          <a:solidFill>
            <a:srgbClr val="4E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291011A2-1FB7-6F99-0AC6-1CB634D86E28}"/>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3898984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3B7B9-9CE9-4C79-A207-3BFBCAC8A144}"/>
              </a:ext>
            </a:extLst>
          </p:cNvPr>
          <p:cNvSpPr txBox="1"/>
          <p:nvPr/>
        </p:nvSpPr>
        <p:spPr>
          <a:xfrm>
            <a:off x="503064" y="516114"/>
            <a:ext cx="10972800" cy="584775"/>
          </a:xfrm>
          <a:prstGeom prst="rect">
            <a:avLst/>
          </a:prstGeom>
          <a:noFill/>
        </p:spPr>
        <p:txBody>
          <a:bodyPr wrap="square" rtlCol="0">
            <a:spAutoFit/>
          </a:bodyPr>
          <a:lstStyle/>
          <a:p>
            <a:r>
              <a:rPr lang="en-US" sz="3200" b="1" dirty="0">
                <a:solidFill>
                  <a:srgbClr val="4E2A73"/>
                </a:solidFill>
                <a:latin typeface="Proxima Nova Black" panose="02000506030000020004" pitchFamily="50" charset="0"/>
                <a:ea typeface="Open Sans Extrabold" panose="020B0906030804020204" pitchFamily="34" charset="0"/>
                <a:cs typeface="Open Sans Extrabold" panose="020B0906030804020204" pitchFamily="34" charset="0"/>
              </a:rPr>
              <a:t>Goal</a:t>
            </a:r>
          </a:p>
        </p:txBody>
      </p:sp>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4E2A73"/>
                </a:solidFill>
                <a:latin typeface="Proxima Nova"/>
              </a:rPr>
              <a:t>12 - Action Plan Overview</a:t>
            </a:r>
            <a:endParaRPr lang="en-US" sz="1200" b="1" dirty="0">
              <a:solidFill>
                <a:srgbClr val="4E2A73"/>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3" name="TextBox 2">
            <a:extLst>
              <a:ext uri="{FF2B5EF4-FFF2-40B4-BE49-F238E27FC236}">
                <a16:creationId xmlns:a16="http://schemas.microsoft.com/office/drawing/2014/main" id="{08C7B8ED-5D36-495D-AEEE-4CD7885A402B}"/>
              </a:ext>
            </a:extLst>
          </p:cNvPr>
          <p:cNvSpPr txBox="1"/>
          <p:nvPr/>
        </p:nvSpPr>
        <p:spPr>
          <a:xfrm>
            <a:off x="520819" y="1257300"/>
            <a:ext cx="8495937" cy="2031325"/>
          </a:xfrm>
          <a:prstGeom prst="rect">
            <a:avLst/>
          </a:prstGeom>
          <a:noFill/>
        </p:spPr>
        <p:txBody>
          <a:bodyPr wrap="square" rtlCol="0">
            <a:spAutoFit/>
          </a:bodyPr>
          <a:lstStyle/>
          <a:p>
            <a:pPr rtl="0">
              <a:spcBef>
                <a:spcPts val="0"/>
              </a:spcBef>
              <a:spcAft>
                <a:spcPts val="0"/>
              </a:spcAft>
            </a:pPr>
            <a:r>
              <a:rPr lang="en-US" sz="1800" b="0" i="0" u="none" strike="noStrike" dirty="0">
                <a:solidFill>
                  <a:srgbClr val="000000"/>
                </a:solidFill>
                <a:effectLst/>
                <a:latin typeface="Open Sans" panose="020B0606030504020204" pitchFamily="34" charset="0"/>
              </a:rPr>
              <a:t>Fundamental racial and socioeconomic inequities have disproportionately barred Bronx residents from attaining their highest level of health. As a result, the Bronx is ranked as the least healthy of New York’s 62 counties. </a:t>
            </a:r>
          </a:p>
          <a:p>
            <a:pPr rtl="0">
              <a:spcBef>
                <a:spcPts val="0"/>
              </a:spcBef>
              <a:spcAft>
                <a:spcPts val="0"/>
              </a:spcAft>
            </a:pPr>
            <a:br>
              <a:rPr lang="en-US" b="0" dirty="0">
                <a:effectLst/>
                <a:latin typeface="Open Sans" panose="020B0606030504020204" pitchFamily="34" charset="0"/>
                <a:ea typeface="Open Sans" panose="020B0606030504020204" pitchFamily="34" charset="0"/>
                <a:cs typeface="Open Sans" panose="020B0606030504020204" pitchFamily="34" charset="0"/>
              </a:rPr>
            </a:br>
            <a:r>
              <a:rPr lang="en-US" sz="1800" b="1" i="0" u="none" strike="noStrike" dirty="0">
                <a:solidFill>
                  <a:srgbClr val="4E2A73"/>
                </a:solidFill>
                <a:effectLst/>
                <a:latin typeface="Open Sans Extrabold" panose="020B0906030804020204" pitchFamily="34" charset="0"/>
                <a:ea typeface="Open Sans Extrabold" panose="020B0906030804020204" pitchFamily="34" charset="0"/>
                <a:cs typeface="Open Sans Extrabold" panose="020B0906030804020204" pitchFamily="34" charset="0"/>
              </a:rPr>
              <a:t>The #Not62 Campaign for a Healthy Bronx is a community-driven approach to improving the overall health and wellness of Bronx residents by building awareness and partnerships.</a:t>
            </a:r>
            <a:endParaRPr lang="en-US" dirty="0">
              <a:solidFill>
                <a:srgbClr val="4E2A73"/>
              </a:solidFill>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8" name="Rectangle 7">
            <a:extLst>
              <a:ext uri="{FF2B5EF4-FFF2-40B4-BE49-F238E27FC236}">
                <a16:creationId xmlns:a16="http://schemas.microsoft.com/office/drawing/2014/main" id="{E972BEF4-0773-42E4-80B5-5F13A9E39367}"/>
              </a:ext>
            </a:extLst>
          </p:cNvPr>
          <p:cNvSpPr/>
          <p:nvPr/>
        </p:nvSpPr>
        <p:spPr>
          <a:xfrm>
            <a:off x="-1" y="0"/>
            <a:ext cx="12192001" cy="45719"/>
          </a:xfrm>
          <a:prstGeom prst="rect">
            <a:avLst/>
          </a:prstGeom>
          <a:solidFill>
            <a:srgbClr val="4E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0677EA99-D7A7-B023-263D-BED9C8227C93}"/>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endParaRPr lang="en-US" b="1" dirty="0">
              <a:solidFill>
                <a:srgbClr val="0C4F9E"/>
              </a:solidFill>
              <a:latin typeface="Calibri"/>
              <a:ea typeface="Calibri"/>
              <a:cs typeface="Calibri"/>
            </a:endParaRPr>
          </a:p>
        </p:txBody>
      </p:sp>
    </p:spTree>
    <p:extLst>
      <p:ext uri="{BB962C8B-B14F-4D97-AF65-F5344CB8AC3E}">
        <p14:creationId xmlns:p14="http://schemas.microsoft.com/office/powerpoint/2010/main" val="4015260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3B7B9-9CE9-4C79-A207-3BFBCAC8A144}"/>
              </a:ext>
            </a:extLst>
          </p:cNvPr>
          <p:cNvSpPr txBox="1"/>
          <p:nvPr/>
        </p:nvSpPr>
        <p:spPr>
          <a:xfrm>
            <a:off x="503064" y="516114"/>
            <a:ext cx="10972800" cy="584775"/>
          </a:xfrm>
          <a:prstGeom prst="rect">
            <a:avLst/>
          </a:prstGeom>
          <a:noFill/>
        </p:spPr>
        <p:txBody>
          <a:bodyPr wrap="square" rtlCol="0">
            <a:spAutoFit/>
          </a:bodyPr>
          <a:lstStyle/>
          <a:p>
            <a:r>
              <a:rPr lang="en-US" sz="3200" b="1" dirty="0">
                <a:solidFill>
                  <a:srgbClr val="4E2A73"/>
                </a:solidFill>
                <a:latin typeface="Proxima Nova Black" panose="02000506030000020004" pitchFamily="50" charset="0"/>
                <a:ea typeface="Open Sans Extrabold" panose="020B0906030804020204" pitchFamily="34" charset="0"/>
                <a:cs typeface="Open Sans Extrabold" panose="020B0906030804020204" pitchFamily="34" charset="0"/>
              </a:rPr>
              <a:t>#Not62 Process Map</a:t>
            </a:r>
          </a:p>
        </p:txBody>
      </p:sp>
      <p:graphicFrame>
        <p:nvGraphicFramePr>
          <p:cNvPr id="2" name="Table 2">
            <a:extLst>
              <a:ext uri="{FF2B5EF4-FFF2-40B4-BE49-F238E27FC236}">
                <a16:creationId xmlns:a16="http://schemas.microsoft.com/office/drawing/2014/main" id="{99463C70-4806-47AD-9545-B460A0AE7A5C}"/>
              </a:ext>
            </a:extLst>
          </p:cNvPr>
          <p:cNvGraphicFramePr>
            <a:graphicFrameLocks noGrp="1"/>
          </p:cNvGraphicFramePr>
          <p:nvPr>
            <p:extLst>
              <p:ext uri="{D42A27DB-BD31-4B8C-83A1-F6EECF244321}">
                <p14:modId xmlns:p14="http://schemas.microsoft.com/office/powerpoint/2010/main" val="2957209483"/>
              </p:ext>
            </p:extLst>
          </p:nvPr>
        </p:nvGraphicFramePr>
        <p:xfrm>
          <a:off x="503064" y="1257300"/>
          <a:ext cx="11079335" cy="4945380"/>
        </p:xfrm>
        <a:graphic>
          <a:graphicData uri="http://schemas.openxmlformats.org/drawingml/2006/table">
            <a:tbl>
              <a:tblPr firstRow="1" bandRow="1">
                <a:tableStyleId>{5C22544A-7EE6-4342-B048-85BDC9FD1C3A}</a:tableStyleId>
              </a:tblPr>
              <a:tblGrid>
                <a:gridCol w="1078652">
                  <a:extLst>
                    <a:ext uri="{9D8B030D-6E8A-4147-A177-3AD203B41FA5}">
                      <a16:colId xmlns:a16="http://schemas.microsoft.com/office/drawing/2014/main" val="3989870813"/>
                    </a:ext>
                  </a:extLst>
                </a:gridCol>
                <a:gridCol w="1428669">
                  <a:extLst>
                    <a:ext uri="{9D8B030D-6E8A-4147-A177-3AD203B41FA5}">
                      <a16:colId xmlns:a16="http://schemas.microsoft.com/office/drawing/2014/main" val="1836162955"/>
                    </a:ext>
                  </a:extLst>
                </a:gridCol>
                <a:gridCol w="1428669">
                  <a:extLst>
                    <a:ext uri="{9D8B030D-6E8A-4147-A177-3AD203B41FA5}">
                      <a16:colId xmlns:a16="http://schemas.microsoft.com/office/drawing/2014/main" val="172991480"/>
                    </a:ext>
                  </a:extLst>
                </a:gridCol>
                <a:gridCol w="1428669">
                  <a:extLst>
                    <a:ext uri="{9D8B030D-6E8A-4147-A177-3AD203B41FA5}">
                      <a16:colId xmlns:a16="http://schemas.microsoft.com/office/drawing/2014/main" val="484238578"/>
                    </a:ext>
                  </a:extLst>
                </a:gridCol>
                <a:gridCol w="1428669">
                  <a:extLst>
                    <a:ext uri="{9D8B030D-6E8A-4147-A177-3AD203B41FA5}">
                      <a16:colId xmlns:a16="http://schemas.microsoft.com/office/drawing/2014/main" val="2957803385"/>
                    </a:ext>
                  </a:extLst>
                </a:gridCol>
                <a:gridCol w="2857338">
                  <a:extLst>
                    <a:ext uri="{9D8B030D-6E8A-4147-A177-3AD203B41FA5}">
                      <a16:colId xmlns:a16="http://schemas.microsoft.com/office/drawing/2014/main" val="168684422"/>
                    </a:ext>
                  </a:extLst>
                </a:gridCol>
                <a:gridCol w="1428669">
                  <a:extLst>
                    <a:ext uri="{9D8B030D-6E8A-4147-A177-3AD203B41FA5}">
                      <a16:colId xmlns:a16="http://schemas.microsoft.com/office/drawing/2014/main" val="1900611663"/>
                    </a:ext>
                  </a:extLst>
                </a:gridCol>
              </a:tblGrid>
              <a:tr h="325651">
                <a:tc>
                  <a:txBody>
                    <a:bodyPr/>
                    <a:lstStyle/>
                    <a:p>
                      <a:endParaRPr lang="en-US" dirty="0"/>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noFill/>
                  </a:tcPr>
                </a:tc>
                <a:tc gridSpan="4">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t>Internal Infrastructure - Ongoing</a:t>
                      </a:r>
                      <a:endPar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tc hMerge="1">
                  <a:txBody>
                    <a:bodyPr/>
                    <a:lstStyle/>
                    <a:p>
                      <a:r>
                        <a:rPr lang="en-US" dirty="0"/>
                        <a:t>Internal Infrastructure</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hMerge="1">
                  <a:txBody>
                    <a:bodyPr/>
                    <a:lstStyle/>
                    <a:p>
                      <a:endParaRPr lang="en-US" dirty="0"/>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hMerge="1">
                  <a:txBody>
                    <a:bodyPr/>
                    <a:lstStyle/>
                    <a:p>
                      <a:r>
                        <a:rPr lang="en-US"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Public Engagement </a:t>
                      </a:r>
                      <a:endPar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hMerge="1">
                  <a:txBody>
                    <a:bodyPr/>
                    <a:lstStyle/>
                    <a:p>
                      <a:r>
                        <a:rPr lang="en-US" dirty="0"/>
                        <a:t>Timeframe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extLst>
                  <a:ext uri="{0D108BD9-81ED-4DB2-BD59-A6C34878D82A}">
                    <a16:rowId xmlns:a16="http://schemas.microsoft.com/office/drawing/2014/main" val="2819993959"/>
                  </a:ext>
                </a:extLst>
              </a:tr>
              <a:tr h="488476">
                <a:tc>
                  <a:txBody>
                    <a:bodyPr/>
                    <a:lstStyle/>
                    <a:p>
                      <a:pPr marL="0" indent="0" algn="r">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Phase 1</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0" i="0" u="none" strike="noStrike" dirty="0">
                          <a:solidFill>
                            <a:srgbClr val="000000"/>
                          </a:solidFill>
                          <a:effectLst/>
                          <a:latin typeface="Open Sans" panose="020B0606030504020204" pitchFamily="34" charset="0"/>
                        </a:rPr>
                        <a:t>Internal Infrastructure focuses on building the in-house capacity of the steering committee to lead and build a successful Campaign. This internal-facing work is about “setting up shop”, recruiting key partners, activating subcommittees that engage active stakeholders, and building up its leadership.</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h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h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hMerge="1">
                  <a:txBody>
                    <a:bodyPr/>
                    <a:lstStyle/>
                    <a:p>
                      <a:endParaRPr lang="en-US" sz="1200" b="1"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gridSpan="2">
                  <a:txBody>
                    <a:bodyPr/>
                    <a:lstStyle/>
                    <a:p>
                      <a:pPr rtl="0"/>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Public Engagement refers to work that is public-facing, mobilizing community partners/stakeholders to identify priorities for #Not62 and initiate policies and advocacy activities recommended by Action Area subcommittees (e.g. Healthy Food Access, Mental Health, Workforce + Economic Development).</a:t>
                      </a:r>
                      <a:endParaRPr lang="en-US"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hMerge="1">
                  <a:txBody>
                    <a:bodyPr/>
                    <a:lstStyle/>
                    <a:p>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282377439"/>
                  </a:ext>
                </a:extLst>
              </a:tr>
              <a:tr h="488476">
                <a:tc>
                  <a:txBody>
                    <a:bodyPr/>
                    <a:lstStyle/>
                    <a:p>
                      <a:pPr marL="0" indent="0" algn="r">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Actions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Set Up Shop</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Recruit Partners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Activate Sub Committees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1"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Steering 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1"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Engage Community to Identify Priorities for #Not62</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Amplify Partner Initiatives</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177887269"/>
                  </a:ext>
                </a:extLst>
              </a:tr>
              <a:tr h="1768967">
                <a:tc>
                  <a:txBody>
                    <a:bodyPr/>
                    <a:lstStyle/>
                    <a:p>
                      <a:pPr marL="0" indent="0" algn="r">
                        <a:buFont typeface="Arial" panose="020B0604020202020204" pitchFamily="34" charset="0"/>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Definition</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en-US" sz="1200" b="0" i="0" u="none" strike="noStrike" dirty="0">
                          <a:solidFill>
                            <a:schemeClr val="tx1"/>
                          </a:solidFill>
                          <a:effectLst/>
                          <a:latin typeface="Open Sans" panose="020B0606030504020204" pitchFamily="34" charset="0"/>
                        </a:rPr>
                        <a:t>Steering Committee gets organized and “staffed” to implement Action Plan; make decisions on committee structure.</a:t>
                      </a:r>
                      <a:endParaRPr lang="en-US" b="0" dirty="0">
                        <a:solidFill>
                          <a:schemeClr val="tx1"/>
                        </a:solidFill>
                        <a:effectLst/>
                      </a:endParaRPr>
                    </a:p>
                  </a:txBody>
                  <a:tcPr marL="95250" marR="95250" marT="95250" marB="9525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rtl="0" fontAlgn="t">
                        <a:spcBef>
                          <a:spcPts val="0"/>
                        </a:spcBef>
                        <a:spcAft>
                          <a:spcPts val="0"/>
                        </a:spcAft>
                      </a:pPr>
                      <a:r>
                        <a:rPr lang="en-US" sz="1200" b="0" i="0" u="none" strike="noStrike" dirty="0">
                          <a:solidFill>
                            <a:schemeClr val="tx1"/>
                          </a:solidFill>
                          <a:effectLst/>
                          <a:latin typeface="Open Sans" panose="020B0606030504020204" pitchFamily="34" charset="0"/>
                        </a:rPr>
                        <a:t>Key individuals are identified and recruited for their expertise in the campaign’s Action Areas to join the Subcommittee.</a:t>
                      </a:r>
                      <a:endParaRPr lang="en-US" b="0" dirty="0">
                        <a:solidFill>
                          <a:schemeClr val="tx1"/>
                        </a:solidFill>
                        <a:effectLst/>
                      </a:endParaRPr>
                    </a:p>
                  </a:txBody>
                  <a:tcPr marL="95250" marR="95250" marT="95250" marB="9525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rtl="0" fontAlgn="t">
                        <a:spcBef>
                          <a:spcPts val="0"/>
                        </a:spcBef>
                        <a:spcAft>
                          <a:spcPts val="0"/>
                        </a:spcAft>
                      </a:pPr>
                      <a:r>
                        <a:rPr lang="en-US" sz="1200" b="0" i="0" u="none" strike="noStrike" dirty="0">
                          <a:solidFill>
                            <a:schemeClr val="tx1"/>
                          </a:solidFill>
                          <a:effectLst/>
                          <a:latin typeface="Open Sans" panose="020B0606030504020204" pitchFamily="34" charset="0"/>
                        </a:rPr>
                        <a:t>Action Area Sub-committee(s) are co-led by Steering committee member and recruited partners. They will meet regularly to determine priorities and recommend actions</a:t>
                      </a:r>
                      <a:endParaRPr lang="en-US" b="0" dirty="0">
                        <a:solidFill>
                          <a:schemeClr val="tx1"/>
                        </a:solidFill>
                        <a:effectLst/>
                      </a:endParaRPr>
                    </a:p>
                  </a:txBody>
                  <a:tcPr marL="95250" marR="95250" marT="95250" marB="9525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rtl="0" fontAlgn="t">
                        <a:spcBef>
                          <a:spcPts val="0"/>
                        </a:spcBef>
                        <a:spcAft>
                          <a:spcPts val="0"/>
                        </a:spcAft>
                      </a:pPr>
                      <a:r>
                        <a:rPr lang="en-US" sz="1200" b="0" i="0" u="none" strike="noStrike" dirty="0">
                          <a:solidFill>
                            <a:schemeClr val="tx1"/>
                          </a:solidFill>
                          <a:effectLst/>
                          <a:latin typeface="Open Sans" panose="020B0606030504020204" pitchFamily="34" charset="0"/>
                        </a:rPr>
                        <a:t>Partners who have been working closely with Steering Committee on advancing Not62 agenda in Action Areas get invited to serve on Campaign’s leadership committee</a:t>
                      </a:r>
                      <a:endParaRPr lang="en-US" b="0" dirty="0">
                        <a:solidFill>
                          <a:schemeClr val="tx1"/>
                        </a:solidFill>
                        <a:effectLst/>
                      </a:endParaRPr>
                    </a:p>
                  </a:txBody>
                  <a:tcPr marL="95250" marR="95250" marT="95250" marB="9525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rtl="0" fontAlgn="t">
                        <a:spcBef>
                          <a:spcPts val="0"/>
                        </a:spcBef>
                        <a:spcAft>
                          <a:spcPts val="0"/>
                        </a:spcAft>
                      </a:pPr>
                      <a:r>
                        <a:rPr lang="en-US" sz="1200" b="0" i="0" u="none" strike="noStrike">
                          <a:solidFill>
                            <a:schemeClr val="tx1"/>
                          </a:solidFill>
                          <a:effectLst/>
                          <a:latin typeface="Open Sans" panose="020B0606030504020204" pitchFamily="34" charset="0"/>
                        </a:rPr>
                        <a:t>Various community partners/stakeholders are invited to join regular committee/council meetings to help inform and shape policy/advocacy recommendations; They are your boots on the ground for mobilizing public engagements for the #Not62 Campaigns.</a:t>
                      </a:r>
                      <a:endParaRPr lang="en-US" b="0">
                        <a:solidFill>
                          <a:schemeClr val="tx1"/>
                        </a:solidFill>
                        <a:effectLst/>
                      </a:endParaRPr>
                    </a:p>
                  </a:txBody>
                  <a:tcPr marL="95250" marR="95250" marT="95250" marB="9525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rtl="0" fontAlgn="t">
                        <a:spcBef>
                          <a:spcPts val="0"/>
                        </a:spcBef>
                        <a:spcAft>
                          <a:spcPts val="0"/>
                        </a:spcAft>
                      </a:pPr>
                      <a:r>
                        <a:rPr lang="en-US" sz="1200" b="0" i="0" u="none" strike="noStrike" dirty="0">
                          <a:solidFill>
                            <a:schemeClr val="tx1"/>
                          </a:solidFill>
                          <a:effectLst/>
                          <a:latin typeface="Open Sans" panose="020B0606030504020204" pitchFamily="34" charset="0"/>
                        </a:rPr>
                        <a:t>Actions that build a highly visible and influential #Not62 Campaign that leads to policy changes and holds Bronx decision-makers accountable to residents</a:t>
                      </a:r>
                      <a:endParaRPr lang="en-US" b="0" dirty="0">
                        <a:solidFill>
                          <a:schemeClr val="tx1"/>
                        </a:solidFill>
                        <a:effectLst/>
                      </a:endParaRPr>
                    </a:p>
                  </a:txBody>
                  <a:tcPr marL="95250" marR="95250" marT="95250" marB="9525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793170266"/>
                  </a:ext>
                </a:extLst>
              </a:tr>
            </a:tbl>
          </a:graphicData>
        </a:graphic>
      </p:graphicFrame>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E1FD11E-4998-4352-AD04-73B4790F3E12}"/>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4E2A73"/>
                </a:solidFill>
                <a:latin typeface="Proxima Nova"/>
              </a:rPr>
              <a:t>13 - Action Plan Overview</a:t>
            </a:r>
            <a:endParaRPr lang="en-US" sz="1200" b="1" dirty="0">
              <a:solidFill>
                <a:srgbClr val="4E2A73"/>
              </a:solidFill>
              <a:latin typeface="Proxima Nova"/>
            </a:endParaRPr>
          </a:p>
        </p:txBody>
      </p:sp>
      <p:sp>
        <p:nvSpPr>
          <p:cNvPr id="10" name="TextBox 9">
            <a:extLst>
              <a:ext uri="{FF2B5EF4-FFF2-40B4-BE49-F238E27FC236}">
                <a16:creationId xmlns:a16="http://schemas.microsoft.com/office/drawing/2014/main" id="{2D6527D7-BA97-4E91-A38C-53F2BF947E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3" name="Footer Placeholder 2">
            <a:extLst>
              <a:ext uri="{FF2B5EF4-FFF2-40B4-BE49-F238E27FC236}">
                <a16:creationId xmlns:a16="http://schemas.microsoft.com/office/drawing/2014/main" id="{C21EA39E-18FF-925B-1811-9FD50210F2BF}"/>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393789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3B7B9-9CE9-4C79-A207-3BFBCAC8A144}"/>
              </a:ext>
            </a:extLst>
          </p:cNvPr>
          <p:cNvSpPr txBox="1"/>
          <p:nvPr/>
        </p:nvSpPr>
        <p:spPr>
          <a:xfrm>
            <a:off x="503064" y="516114"/>
            <a:ext cx="10972800" cy="584775"/>
          </a:xfrm>
          <a:prstGeom prst="rect">
            <a:avLst/>
          </a:prstGeom>
          <a:noFill/>
        </p:spPr>
        <p:txBody>
          <a:bodyPr wrap="square" rtlCol="0">
            <a:spAutoFit/>
          </a:bodyPr>
          <a:lstStyle/>
          <a:p>
            <a:r>
              <a:rPr lang="en-US" sz="3200" b="1" dirty="0">
                <a:solidFill>
                  <a:srgbClr val="4E2A73"/>
                </a:solidFill>
                <a:latin typeface="Proxima Nova Black" panose="02000506030000020004" pitchFamily="50" charset="0"/>
                <a:ea typeface="Open Sans Extrabold" panose="020B0906030804020204" pitchFamily="34" charset="0"/>
                <a:cs typeface="Open Sans Extrabold" panose="020B0906030804020204" pitchFamily="34" charset="0"/>
              </a:rPr>
              <a:t>#Not62 Process Map</a:t>
            </a:r>
          </a:p>
        </p:txBody>
      </p:sp>
      <p:graphicFrame>
        <p:nvGraphicFramePr>
          <p:cNvPr id="2" name="Table 2">
            <a:extLst>
              <a:ext uri="{FF2B5EF4-FFF2-40B4-BE49-F238E27FC236}">
                <a16:creationId xmlns:a16="http://schemas.microsoft.com/office/drawing/2014/main" id="{99463C70-4806-47AD-9545-B460A0AE7A5C}"/>
              </a:ext>
            </a:extLst>
          </p:cNvPr>
          <p:cNvGraphicFramePr>
            <a:graphicFrameLocks noGrp="1"/>
          </p:cNvGraphicFramePr>
          <p:nvPr>
            <p:extLst>
              <p:ext uri="{D42A27DB-BD31-4B8C-83A1-F6EECF244321}">
                <p14:modId xmlns:p14="http://schemas.microsoft.com/office/powerpoint/2010/main" val="81736434"/>
              </p:ext>
            </p:extLst>
          </p:nvPr>
        </p:nvGraphicFramePr>
        <p:xfrm>
          <a:off x="396529" y="1235392"/>
          <a:ext cx="11079335" cy="4937760"/>
        </p:xfrm>
        <a:graphic>
          <a:graphicData uri="http://schemas.openxmlformats.org/drawingml/2006/table">
            <a:tbl>
              <a:tblPr firstRow="1" bandRow="1">
                <a:tableStyleId>{5C22544A-7EE6-4342-B048-85BDC9FD1C3A}</a:tableStyleId>
              </a:tblPr>
              <a:tblGrid>
                <a:gridCol w="1078652">
                  <a:extLst>
                    <a:ext uri="{9D8B030D-6E8A-4147-A177-3AD203B41FA5}">
                      <a16:colId xmlns:a16="http://schemas.microsoft.com/office/drawing/2014/main" val="3989870813"/>
                    </a:ext>
                  </a:extLst>
                </a:gridCol>
                <a:gridCol w="1428669">
                  <a:extLst>
                    <a:ext uri="{9D8B030D-6E8A-4147-A177-3AD203B41FA5}">
                      <a16:colId xmlns:a16="http://schemas.microsoft.com/office/drawing/2014/main" val="1836162955"/>
                    </a:ext>
                  </a:extLst>
                </a:gridCol>
                <a:gridCol w="1428669">
                  <a:extLst>
                    <a:ext uri="{9D8B030D-6E8A-4147-A177-3AD203B41FA5}">
                      <a16:colId xmlns:a16="http://schemas.microsoft.com/office/drawing/2014/main" val="172991480"/>
                    </a:ext>
                  </a:extLst>
                </a:gridCol>
                <a:gridCol w="1428669">
                  <a:extLst>
                    <a:ext uri="{9D8B030D-6E8A-4147-A177-3AD203B41FA5}">
                      <a16:colId xmlns:a16="http://schemas.microsoft.com/office/drawing/2014/main" val="484238578"/>
                    </a:ext>
                  </a:extLst>
                </a:gridCol>
                <a:gridCol w="1428669">
                  <a:extLst>
                    <a:ext uri="{9D8B030D-6E8A-4147-A177-3AD203B41FA5}">
                      <a16:colId xmlns:a16="http://schemas.microsoft.com/office/drawing/2014/main" val="2957803385"/>
                    </a:ext>
                  </a:extLst>
                </a:gridCol>
                <a:gridCol w="1428669">
                  <a:extLst>
                    <a:ext uri="{9D8B030D-6E8A-4147-A177-3AD203B41FA5}">
                      <a16:colId xmlns:a16="http://schemas.microsoft.com/office/drawing/2014/main" val="168684422"/>
                    </a:ext>
                  </a:extLst>
                </a:gridCol>
                <a:gridCol w="1428669">
                  <a:extLst>
                    <a:ext uri="{9D8B030D-6E8A-4147-A177-3AD203B41FA5}">
                      <a16:colId xmlns:a16="http://schemas.microsoft.com/office/drawing/2014/main" val="863606941"/>
                    </a:ext>
                  </a:extLst>
                </a:gridCol>
                <a:gridCol w="1428669">
                  <a:extLst>
                    <a:ext uri="{9D8B030D-6E8A-4147-A177-3AD203B41FA5}">
                      <a16:colId xmlns:a16="http://schemas.microsoft.com/office/drawing/2014/main" val="1900611663"/>
                    </a:ext>
                  </a:extLst>
                </a:gridCol>
              </a:tblGrid>
              <a:tr h="325651">
                <a:tc>
                  <a:txBody>
                    <a:bodyPr/>
                    <a:lstStyle/>
                    <a:p>
                      <a:endParaRPr lang="en-US" dirty="0"/>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noFill/>
                  </a:tcPr>
                </a:tc>
                <a:tc gridSpan="4">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t>Internal Infrastructure</a:t>
                      </a:r>
                      <a:endPar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tc hMerge="1">
                  <a:txBody>
                    <a:bodyPr/>
                    <a:lstStyle/>
                    <a:p>
                      <a:r>
                        <a:rPr lang="en-US" dirty="0"/>
                        <a:t>Internal Infrastructure</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hMerge="1">
                  <a:txBody>
                    <a:bodyPr/>
                    <a:lstStyle/>
                    <a:p>
                      <a:endParaRPr lang="en-US" dirty="0"/>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hMerge="1">
                  <a:txBody>
                    <a:bodyPr/>
                    <a:lstStyle/>
                    <a:p>
                      <a:r>
                        <a:rPr lang="en-US"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Public Engagement</a:t>
                      </a:r>
                      <a:endPar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hMerge="1">
                  <a:txBody>
                    <a:bodyPr/>
                    <a:lstStyle/>
                    <a:p>
                      <a:endParaRPr lang="en-US" dirty="0"/>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hMerge="1">
                  <a:txBody>
                    <a:bodyPr/>
                    <a:lstStyle/>
                    <a:p>
                      <a:r>
                        <a:rPr lang="en-US"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extLst>
                  <a:ext uri="{0D108BD9-81ED-4DB2-BD59-A6C34878D82A}">
                    <a16:rowId xmlns:a16="http://schemas.microsoft.com/office/drawing/2014/main" val="2819993959"/>
                  </a:ext>
                </a:extLst>
              </a:tr>
              <a:tr h="488476">
                <a:tc>
                  <a:txBody>
                    <a:bodyPr/>
                    <a:lstStyle/>
                    <a:p>
                      <a:pPr marL="0" indent="0" algn="r">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Actions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Set Up Shop</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Steering 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Activate Committees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1"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Steering Committee Membership</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gridSpan="2">
                  <a:txBody>
                    <a:bodyPr/>
                    <a:lstStyle/>
                    <a:p>
                      <a:r>
                        <a:rPr lang="en-US" sz="1200" b="1"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Engage Community to Identify Priorities for #Not62</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hMerge="1">
                  <a:txBody>
                    <a:bodyPr/>
                    <a:lstStyle/>
                    <a:p>
                      <a:endParaRPr lang="en-US" sz="1200" b="1"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Amplify Partner Initiatives</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177887269"/>
                  </a:ext>
                </a:extLst>
              </a:tr>
              <a:tr h="1628253">
                <a:tc>
                  <a:txBody>
                    <a:bodyPr/>
                    <a:lstStyle/>
                    <a:p>
                      <a:pPr marL="0" indent="0" algn="r">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Objectives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b="0" i="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Build the #Not62 Campaign’s capacity to grow</a:t>
                      </a: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buFont typeface="+mj-lt"/>
                        <a:buNone/>
                      </a:pPr>
                      <a:r>
                        <a:rPr lang="en-US" sz="1200" b="0" i="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Deepen expertise and build stronger co-leadership</a:t>
                      </a: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buFont typeface="+mj-lt"/>
                        <a:buNone/>
                      </a:pPr>
                      <a:r>
                        <a:rPr lang="en-US" sz="1200" b="0" i="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Build a leadership &amp; partnership pipeline to build the Steering Committee's power base</a:t>
                      </a: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rtl="0"/>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Review campaign clout, visibility, and impact across sectors in the Bronx</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Establish co-leadership with credible Focus Area experts as #Not62 Partners</a:t>
                      </a:r>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Engage and activate community stakeholders who mobilize for and support the Not62 Campaign agenda</a:t>
                      </a:r>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Increase the level of #Not62 Campaign Activity co-led/informed by larger base of Partners and community stakeholders</a:t>
                      </a: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649374732"/>
                  </a:ext>
                </a:extLst>
              </a:tr>
              <a:tr h="1768967">
                <a:tc>
                  <a:txBody>
                    <a:bodyPr/>
                    <a:lstStyle/>
                    <a:p>
                      <a:pPr marL="0" indent="0" algn="r">
                        <a:buFont typeface="Arial" panose="020B0604020202020204" pitchFamily="34" charset="0"/>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Metrics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buFont typeface="Arial" panose="020B0604020202020204" pitchFamily="34" charset="0"/>
                        <a:buChar cha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Action Plan that prioritizes Healthy Food, Mental Health and Workforce  Action Areas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171450" indent="-171450">
                        <a:buFont typeface="Arial" panose="020B0604020202020204" pitchFamily="34" charset="0"/>
                        <a:buChar cha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Commitment from Steering committee members to      co-lead Focus Area sub-committees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171450" indent="-171450">
                        <a:buFont typeface="Arial" panose="020B0604020202020204" pitchFamily="34" charset="0"/>
                        <a:buChar cha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Active sub-committees meet 6 -12 times a year</a:t>
                      </a:r>
                    </a:p>
                    <a:p>
                      <a:pPr marL="171450" indent="-171450">
                        <a:buFont typeface="Arial" panose="020B0604020202020204" pitchFamily="34" charset="0"/>
                        <a:buChar char="•"/>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5 actions recommended for each Action Area that support key priorities </a:t>
                      </a: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171450" indent="-171450">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Replacement  of inactive Steering Committee member with  designated  person or with a new and vibrant #Not62 Partners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171450" indent="-171450">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List of priorities for each Action Areas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171450" indent="-171450">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Renewed Pledges from 10-15 community organizations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171450" indent="-171450">
                        <a:buFont typeface="Arial" panose="020B0604020202020204" pitchFamily="34" charset="0"/>
                        <a:buChar cha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1-2 #Not62 Public Activities and Initiatives per year</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793170266"/>
                  </a:ext>
                </a:extLst>
              </a:tr>
            </a:tbl>
          </a:graphicData>
        </a:graphic>
      </p:graphicFrame>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E1FD11E-4998-4352-AD04-73B4790F3E12}"/>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4E2A73"/>
                </a:solidFill>
                <a:latin typeface="Proxima Nova"/>
              </a:rPr>
              <a:t>14 - Action Plan Overview</a:t>
            </a:r>
            <a:endParaRPr lang="en-US" sz="1200" b="1" dirty="0">
              <a:solidFill>
                <a:srgbClr val="4E2A73"/>
              </a:solidFill>
              <a:latin typeface="Proxima Nova"/>
            </a:endParaRPr>
          </a:p>
        </p:txBody>
      </p:sp>
      <p:sp>
        <p:nvSpPr>
          <p:cNvPr id="10" name="TextBox 9">
            <a:extLst>
              <a:ext uri="{FF2B5EF4-FFF2-40B4-BE49-F238E27FC236}">
                <a16:creationId xmlns:a16="http://schemas.microsoft.com/office/drawing/2014/main" id="{2D6527D7-BA97-4E91-A38C-53F2BF947E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3" name="Footer Placeholder 2">
            <a:extLst>
              <a:ext uri="{FF2B5EF4-FFF2-40B4-BE49-F238E27FC236}">
                <a16:creationId xmlns:a16="http://schemas.microsoft.com/office/drawing/2014/main" id="{B2D36508-371D-B39B-F5E2-7E97A7FEDA85}"/>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4166825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9463C70-4806-47AD-9545-B460A0AE7A5C}"/>
              </a:ext>
            </a:extLst>
          </p:cNvPr>
          <p:cNvGraphicFramePr>
            <a:graphicFrameLocks noGrp="1"/>
          </p:cNvGraphicFramePr>
          <p:nvPr>
            <p:extLst>
              <p:ext uri="{D42A27DB-BD31-4B8C-83A1-F6EECF244321}">
                <p14:modId xmlns:p14="http://schemas.microsoft.com/office/powerpoint/2010/main" val="3639355595"/>
              </p:ext>
            </p:extLst>
          </p:nvPr>
        </p:nvGraphicFramePr>
        <p:xfrm>
          <a:off x="503062" y="2007630"/>
          <a:ext cx="11079337" cy="3564566"/>
        </p:xfrm>
        <a:graphic>
          <a:graphicData uri="http://schemas.openxmlformats.org/drawingml/2006/table">
            <a:tbl>
              <a:tblPr firstRow="1" bandRow="1">
                <a:tableStyleId>{5C22544A-7EE6-4342-B048-85BDC9FD1C3A}</a:tableStyleId>
              </a:tblPr>
              <a:tblGrid>
                <a:gridCol w="447441">
                  <a:extLst>
                    <a:ext uri="{9D8B030D-6E8A-4147-A177-3AD203B41FA5}">
                      <a16:colId xmlns:a16="http://schemas.microsoft.com/office/drawing/2014/main" val="598876461"/>
                    </a:ext>
                  </a:extLst>
                </a:gridCol>
                <a:gridCol w="302244">
                  <a:extLst>
                    <a:ext uri="{9D8B030D-6E8A-4147-A177-3AD203B41FA5}">
                      <a16:colId xmlns:a16="http://schemas.microsoft.com/office/drawing/2014/main" val="1920297669"/>
                    </a:ext>
                  </a:extLst>
                </a:gridCol>
                <a:gridCol w="6391581">
                  <a:extLst>
                    <a:ext uri="{9D8B030D-6E8A-4147-A177-3AD203B41FA5}">
                      <a16:colId xmlns:a16="http://schemas.microsoft.com/office/drawing/2014/main" val="172991480"/>
                    </a:ext>
                  </a:extLst>
                </a:gridCol>
                <a:gridCol w="2346839">
                  <a:extLst>
                    <a:ext uri="{9D8B030D-6E8A-4147-A177-3AD203B41FA5}">
                      <a16:colId xmlns:a16="http://schemas.microsoft.com/office/drawing/2014/main" val="2957803385"/>
                    </a:ext>
                  </a:extLst>
                </a:gridCol>
                <a:gridCol w="1591232">
                  <a:extLst>
                    <a:ext uri="{9D8B030D-6E8A-4147-A177-3AD203B41FA5}">
                      <a16:colId xmlns:a16="http://schemas.microsoft.com/office/drawing/2014/main" val="1900611663"/>
                    </a:ext>
                  </a:extLst>
                </a:gridCol>
              </a:tblGrid>
              <a:tr h="0">
                <a:tc>
                  <a:txBody>
                    <a:bodyPr/>
                    <a:lstStyle/>
                    <a:p>
                      <a:pPr algn="r"/>
                      <a:endParaRPr lang="en-US" dirty="0"/>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noFill/>
                  </a:tcPr>
                </a:tc>
                <a:tc gridSpan="2">
                  <a:txBody>
                    <a:bodyPr/>
                    <a:lstStyle/>
                    <a:p>
                      <a:r>
                        <a:rPr lang="en-US"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tc hMerge="1">
                  <a:txBody>
                    <a:bodyPr/>
                    <a:lstStyle/>
                    <a:p>
                      <a:r>
                        <a:rPr lang="en-US"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a:txBody>
                    <a:bodyPr/>
                    <a:lstStyle/>
                    <a:p>
                      <a:r>
                        <a:rPr lang="en-US"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tc>
                  <a:txBody>
                    <a:bodyPr/>
                    <a:lstStyle/>
                    <a:p>
                      <a:r>
                        <a:rPr lang="en-US"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extLst>
                  <a:ext uri="{0D108BD9-81ED-4DB2-BD59-A6C34878D82A}">
                    <a16:rowId xmlns:a16="http://schemas.microsoft.com/office/drawing/2014/main" val="2819993959"/>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1.1</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Review Action Plan as a Steering Committee to reconfirm Timeline; Steering Committee Roles/Assignments; Subcommittee expectations; recruitment strategy</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hMerge="1">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Review Action Plan as a Steering Committee to reconfirm Timeline; SC Roles/Assignments; Subcommittee expectations; recruitment strategy</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Steering 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Q3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46862">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1.2</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Determine as a steering committee whether implementation of this Action Plan will require dedicated staff time to achieve. And if so, modify Action Plan to include steps to secure funding for this hire.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hMerge="1">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Set up meetings with potential funders (RWJ, BBP, etc.) to present Action Plan and secure grant funding for Not62 </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Steering 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Q2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177887269"/>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1.3</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Plan for formation of 3 priority Action Area Subcommittees (to start meeting once Co-lead Partners are recruited)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hMerge="1">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Plan for formation of 3 priority Action Area Subcommittees (to start meeting once Co-lead Partners are recruited)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Steering 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rowSpan="4">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Q2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649374732"/>
                  </a:ext>
                </a:extLst>
              </a:tr>
              <a:tr h="0">
                <a:tc gridSpan="2">
                  <a:txBody>
                    <a:bodyPr/>
                    <a:lstStyle/>
                    <a:p>
                      <a:pPr marL="0" indent="0" algn="r" defTabSz="914400" rtl="0" eaLnBrk="1" latinLnBrk="0" hangingPunct="1">
                        <a:buFont typeface="+mj-lt"/>
                        <a:buNone/>
                      </a:pPr>
                      <a:r>
                        <a:rPr lang="en-US" sz="1200" b="1" kern="1200" dirty="0">
                          <a:solidFill>
                            <a:srgbClr val="4E2A73"/>
                          </a:solidFill>
                          <a:latin typeface="Open Sans" panose="020B0606030504020204" pitchFamily="34" charset="0"/>
                          <a:ea typeface="Open Sans" panose="020B0606030504020204" pitchFamily="34" charset="0"/>
                          <a:cs typeface="Open Sans" panose="020B0606030504020204" pitchFamily="34" charset="0"/>
                        </a:rPr>
                        <a:t>1.3.1</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1.31</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 Healthy Food Access, Food Security, Nutrition, and Healthy Behaviors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vMerge="1">
                  <a:txBody>
                    <a:bodyPr/>
                    <a:lstStyle/>
                    <a:p>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793170266"/>
                  </a:ext>
                </a:extLst>
              </a:tr>
              <a:tr h="410683">
                <a:tc gridSpan="2">
                  <a:txBody>
                    <a:bodyPr/>
                    <a:lstStyle/>
                    <a:p>
                      <a:pPr marL="0" indent="0" algn="r" defTabSz="914400" rtl="0" eaLnBrk="1" latinLnBrk="0" hangingPunct="1">
                        <a:buFont typeface="+mj-lt"/>
                        <a:buNone/>
                      </a:pPr>
                      <a:r>
                        <a:rPr lang="en-US" sz="1200" b="1" kern="1200" dirty="0">
                          <a:solidFill>
                            <a:srgbClr val="4E2A73"/>
                          </a:solidFill>
                          <a:latin typeface="Open Sans" panose="020B0606030504020204" pitchFamily="34" charset="0"/>
                          <a:ea typeface="Open Sans" panose="020B0606030504020204" pitchFamily="34" charset="0"/>
                          <a:cs typeface="Open Sans" panose="020B0606030504020204" pitchFamily="34" charset="0"/>
                        </a:rPr>
                        <a:t>1.3.2</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buFont typeface="+mj-lt"/>
                        <a:buNone/>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 Mental Health, Community Wellbeing, Resiliency, and Preparedness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Dr. Roldos, Dr Bola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vMerge="1">
                  <a:txBody>
                    <a:bodyPr/>
                    <a:lstStyle/>
                    <a:p>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445425945"/>
                  </a:ext>
                </a:extLst>
              </a:tr>
              <a:tr h="410683">
                <a:tc gridSpan="2">
                  <a:txBody>
                    <a:bodyPr/>
                    <a:lstStyle/>
                    <a:p>
                      <a:pPr marL="0" indent="0" algn="r" defTabSz="914400" rtl="0" eaLnBrk="1" latinLnBrk="0" hangingPunct="1">
                        <a:buFont typeface="+mj-lt"/>
                        <a:buNone/>
                      </a:pPr>
                      <a:r>
                        <a:rPr lang="en-US" sz="1200" b="1" kern="1200" dirty="0">
                          <a:solidFill>
                            <a:srgbClr val="4E2A73"/>
                          </a:solidFill>
                          <a:latin typeface="Open Sans" panose="020B0606030504020204" pitchFamily="34" charset="0"/>
                          <a:ea typeface="Open Sans" panose="020B0606030504020204" pitchFamily="34" charset="0"/>
                          <a:cs typeface="Open Sans" panose="020B0606030504020204" pitchFamily="34" charset="0"/>
                        </a:rPr>
                        <a:t>1.3.3</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buFont typeface="+mj-lt"/>
                        <a:buNone/>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 Workforce + Economic Development</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vMerge="1">
                  <a:txBody>
                    <a:bodyPr/>
                    <a:lstStyle/>
                    <a:p>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074796078"/>
                  </a:ext>
                </a:extLst>
              </a:tr>
            </a:tbl>
          </a:graphicData>
        </a:graphic>
      </p:graphicFrame>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E1FD11E-4998-4352-AD04-73B4790F3E12}"/>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4E2A73"/>
                </a:solidFill>
                <a:latin typeface="Proxima Nova"/>
              </a:rPr>
              <a:t>15 - Action Plan Overview</a:t>
            </a:r>
            <a:endParaRPr lang="en-US" sz="1200" b="1" dirty="0">
              <a:solidFill>
                <a:srgbClr val="4E2A73"/>
              </a:solidFill>
              <a:latin typeface="Proxima Nova"/>
            </a:endParaRPr>
          </a:p>
        </p:txBody>
      </p:sp>
      <p:sp>
        <p:nvSpPr>
          <p:cNvPr id="10" name="TextBox 9">
            <a:extLst>
              <a:ext uri="{FF2B5EF4-FFF2-40B4-BE49-F238E27FC236}">
                <a16:creationId xmlns:a16="http://schemas.microsoft.com/office/drawing/2014/main" id="{2D6527D7-BA97-4E91-A38C-53F2BF947E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13" name="TextBox 12">
            <a:extLst>
              <a:ext uri="{FF2B5EF4-FFF2-40B4-BE49-F238E27FC236}">
                <a16:creationId xmlns:a16="http://schemas.microsoft.com/office/drawing/2014/main" id="{6B9B1ECE-53F0-4825-B887-7D15F376052B}"/>
              </a:ext>
            </a:extLst>
          </p:cNvPr>
          <p:cNvSpPr txBox="1"/>
          <p:nvPr/>
        </p:nvSpPr>
        <p:spPr>
          <a:xfrm>
            <a:off x="503064" y="516114"/>
            <a:ext cx="10972800" cy="584775"/>
          </a:xfrm>
          <a:prstGeom prst="rect">
            <a:avLst/>
          </a:prstGeom>
          <a:noFill/>
        </p:spPr>
        <p:txBody>
          <a:bodyPr wrap="square" rtlCol="0">
            <a:spAutoFit/>
          </a:bodyPr>
          <a:lstStyle/>
          <a:p>
            <a:r>
              <a:rPr lang="en-US" sz="3200" b="1" dirty="0">
                <a:solidFill>
                  <a:srgbClr val="4E2A73"/>
                </a:solidFill>
                <a:latin typeface="Proxima Nova Black" panose="02000506030000020004" pitchFamily="50" charset="0"/>
                <a:ea typeface="Open Sans Extrabold" panose="020B0906030804020204" pitchFamily="34" charset="0"/>
                <a:cs typeface="Open Sans Extrabold" panose="020B0906030804020204" pitchFamily="34" charset="0"/>
              </a:rPr>
              <a:t>Action Step: Internal Infrastructure</a:t>
            </a:r>
          </a:p>
        </p:txBody>
      </p:sp>
      <p:sp>
        <p:nvSpPr>
          <p:cNvPr id="15" name="TextBox 14">
            <a:extLst>
              <a:ext uri="{FF2B5EF4-FFF2-40B4-BE49-F238E27FC236}">
                <a16:creationId xmlns:a16="http://schemas.microsoft.com/office/drawing/2014/main" id="{B65C4C63-A764-45BF-8250-4E9B1CA5E21E}"/>
              </a:ext>
            </a:extLst>
          </p:cNvPr>
          <p:cNvSpPr txBox="1"/>
          <p:nvPr/>
        </p:nvSpPr>
        <p:spPr>
          <a:xfrm>
            <a:off x="503062" y="1261872"/>
            <a:ext cx="6094428" cy="584775"/>
          </a:xfrm>
          <a:prstGeom prst="rect">
            <a:avLst/>
          </a:prstGeom>
          <a:noFill/>
        </p:spPr>
        <p:txBody>
          <a:bodyPr wrap="square">
            <a:spAutoFit/>
          </a:bodyPr>
          <a:lstStyle/>
          <a:p>
            <a:pPr marL="342900" indent="-342900">
              <a:buAutoNum type="arabicPeriod"/>
            </a:pPr>
            <a:r>
              <a:rPr lang="en-US" b="1" i="0" u="none" strike="noStrike"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rPr>
              <a:t>Set Up Shop</a:t>
            </a:r>
          </a:p>
          <a:p>
            <a:pPr marL="346075">
              <a:buFont typeface="+mj-lt"/>
              <a:buNone/>
            </a:pPr>
            <a:r>
              <a:rPr lang="en-US" sz="1400" b="0" i="0" kern="120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rPr>
              <a:t>Objective: Build the #Not62 Campaign’s capacity to grow</a:t>
            </a:r>
            <a:endParaRPr lang="en-US" sz="1400" dirty="0">
              <a:solidFill>
                <a:srgbClr val="4E2A73"/>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Footer Placeholder 2">
            <a:extLst>
              <a:ext uri="{FF2B5EF4-FFF2-40B4-BE49-F238E27FC236}">
                <a16:creationId xmlns:a16="http://schemas.microsoft.com/office/drawing/2014/main" id="{F52BE0D6-54A4-1E9B-A2CA-2CF7956F7CB7}"/>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1785117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9463C70-4806-47AD-9545-B460A0AE7A5C}"/>
              </a:ext>
            </a:extLst>
          </p:cNvPr>
          <p:cNvGraphicFramePr>
            <a:graphicFrameLocks noGrp="1"/>
          </p:cNvGraphicFramePr>
          <p:nvPr>
            <p:extLst>
              <p:ext uri="{D42A27DB-BD31-4B8C-83A1-F6EECF244321}">
                <p14:modId xmlns:p14="http://schemas.microsoft.com/office/powerpoint/2010/main" val="552788446"/>
              </p:ext>
            </p:extLst>
          </p:nvPr>
        </p:nvGraphicFramePr>
        <p:xfrm>
          <a:off x="503062" y="2007630"/>
          <a:ext cx="11079337" cy="2560320"/>
        </p:xfrm>
        <a:graphic>
          <a:graphicData uri="http://schemas.openxmlformats.org/drawingml/2006/table">
            <a:tbl>
              <a:tblPr firstRow="1" bandRow="1">
                <a:tableStyleId>{5C22544A-7EE6-4342-B048-85BDC9FD1C3A}</a:tableStyleId>
              </a:tblPr>
              <a:tblGrid>
                <a:gridCol w="447441">
                  <a:extLst>
                    <a:ext uri="{9D8B030D-6E8A-4147-A177-3AD203B41FA5}">
                      <a16:colId xmlns:a16="http://schemas.microsoft.com/office/drawing/2014/main" val="598876461"/>
                    </a:ext>
                  </a:extLst>
                </a:gridCol>
                <a:gridCol w="6693825">
                  <a:extLst>
                    <a:ext uri="{9D8B030D-6E8A-4147-A177-3AD203B41FA5}">
                      <a16:colId xmlns:a16="http://schemas.microsoft.com/office/drawing/2014/main" val="1920297669"/>
                    </a:ext>
                  </a:extLst>
                </a:gridCol>
                <a:gridCol w="2346839">
                  <a:extLst>
                    <a:ext uri="{9D8B030D-6E8A-4147-A177-3AD203B41FA5}">
                      <a16:colId xmlns:a16="http://schemas.microsoft.com/office/drawing/2014/main" val="2957803385"/>
                    </a:ext>
                  </a:extLst>
                </a:gridCol>
                <a:gridCol w="1591232">
                  <a:extLst>
                    <a:ext uri="{9D8B030D-6E8A-4147-A177-3AD203B41FA5}">
                      <a16:colId xmlns:a16="http://schemas.microsoft.com/office/drawing/2014/main" val="1900611663"/>
                    </a:ext>
                  </a:extLst>
                </a:gridCol>
              </a:tblGrid>
              <a:tr h="0">
                <a:tc>
                  <a:txBody>
                    <a:bodyPr/>
                    <a:lstStyle/>
                    <a:p>
                      <a:pPr algn="r"/>
                      <a:endParaRPr lang="en-US" dirty="0"/>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noFill/>
                  </a:tcPr>
                </a:tc>
                <a:tc>
                  <a:txBody>
                    <a:bodyPr/>
                    <a:lstStyle/>
                    <a:p>
                      <a:r>
                        <a:rPr lang="en-US"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tc>
                  <a:txBody>
                    <a:bodyPr/>
                    <a:lstStyle/>
                    <a:p>
                      <a:r>
                        <a:rPr lang="en-US"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tc>
                  <a:txBody>
                    <a:bodyPr/>
                    <a:lstStyle/>
                    <a:p>
                      <a:r>
                        <a:rPr lang="en-US"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extLst>
                  <a:ext uri="{0D108BD9-81ED-4DB2-BD59-A6C34878D82A}">
                    <a16:rowId xmlns:a16="http://schemas.microsoft.com/office/drawing/2014/main" val="2819993959"/>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2.1</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3 lead advocates/community partners best suited to co-lead and/or serve on one of 3 Not62 Action Area Sub-committees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Steering 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Q2 – Q3</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46862">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2.2</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Set up recruitment meetings with prospective Action Area partners who will serve as 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177887269"/>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2.3</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Introduce Not62 Vision, Action Plan and initial SC-generated objectives to these lead advocates/prospective committee partners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982584904"/>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2.4</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Secure their commitment to join as a Not62 Partner (see pledge) and serve on a sub-committee (sign pledge forms and attend Sub-Committee meetings)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end of Q4 (December)</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969547782"/>
                  </a:ext>
                </a:extLst>
              </a:tr>
            </a:tbl>
          </a:graphicData>
        </a:graphic>
      </p:graphicFrame>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E1FD11E-4998-4352-AD04-73B4790F3E12}"/>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4E2A73"/>
                </a:solidFill>
                <a:latin typeface="Proxima Nova"/>
              </a:rPr>
              <a:t>16 - Action Plan Overview</a:t>
            </a:r>
            <a:endParaRPr lang="en-US" sz="1200" b="1" dirty="0">
              <a:solidFill>
                <a:srgbClr val="4E2A73"/>
              </a:solidFill>
              <a:latin typeface="Proxima Nova"/>
            </a:endParaRPr>
          </a:p>
        </p:txBody>
      </p:sp>
      <p:sp>
        <p:nvSpPr>
          <p:cNvPr id="10" name="TextBox 9">
            <a:extLst>
              <a:ext uri="{FF2B5EF4-FFF2-40B4-BE49-F238E27FC236}">
                <a16:creationId xmlns:a16="http://schemas.microsoft.com/office/drawing/2014/main" id="{2D6527D7-BA97-4E91-A38C-53F2BF947E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14" name="TextBox 13">
            <a:extLst>
              <a:ext uri="{FF2B5EF4-FFF2-40B4-BE49-F238E27FC236}">
                <a16:creationId xmlns:a16="http://schemas.microsoft.com/office/drawing/2014/main" id="{3A042D9F-EE63-4F36-B635-888DB7CF0B03}"/>
              </a:ext>
            </a:extLst>
          </p:cNvPr>
          <p:cNvSpPr txBox="1"/>
          <p:nvPr/>
        </p:nvSpPr>
        <p:spPr>
          <a:xfrm>
            <a:off x="503064" y="516114"/>
            <a:ext cx="10972800" cy="584775"/>
          </a:xfrm>
          <a:prstGeom prst="rect">
            <a:avLst/>
          </a:prstGeom>
          <a:noFill/>
        </p:spPr>
        <p:txBody>
          <a:bodyPr wrap="square" rtlCol="0">
            <a:spAutoFit/>
          </a:bodyPr>
          <a:lstStyle/>
          <a:p>
            <a:r>
              <a:rPr lang="en-US" sz="3200" b="1" dirty="0">
                <a:solidFill>
                  <a:srgbClr val="4E2A73"/>
                </a:solidFill>
                <a:latin typeface="Proxima Nova Black" panose="02000506030000020004" pitchFamily="50" charset="0"/>
                <a:ea typeface="Open Sans Extrabold" panose="020B0906030804020204" pitchFamily="34" charset="0"/>
                <a:cs typeface="Open Sans Extrabold" panose="020B0906030804020204" pitchFamily="34" charset="0"/>
              </a:rPr>
              <a:t>Action Step: Internal Infrastructure</a:t>
            </a:r>
          </a:p>
        </p:txBody>
      </p:sp>
      <p:sp>
        <p:nvSpPr>
          <p:cNvPr id="15" name="TextBox 14">
            <a:extLst>
              <a:ext uri="{FF2B5EF4-FFF2-40B4-BE49-F238E27FC236}">
                <a16:creationId xmlns:a16="http://schemas.microsoft.com/office/drawing/2014/main" id="{7EC1E8E2-FD35-43F7-866A-E7EA78B5EA01}"/>
              </a:ext>
            </a:extLst>
          </p:cNvPr>
          <p:cNvSpPr txBox="1"/>
          <p:nvPr/>
        </p:nvSpPr>
        <p:spPr>
          <a:xfrm>
            <a:off x="503062" y="1261872"/>
            <a:ext cx="6094428" cy="584775"/>
          </a:xfrm>
          <a:prstGeom prst="rect">
            <a:avLst/>
          </a:prstGeom>
          <a:noFill/>
        </p:spPr>
        <p:txBody>
          <a:bodyPr wrap="square">
            <a:spAutoFit/>
          </a:bodyPr>
          <a:lstStyle/>
          <a:p>
            <a:pPr marL="342900" indent="-342900">
              <a:buFont typeface="+mj-lt"/>
              <a:buAutoNum type="arabicPeriod" startAt="2"/>
            </a:pPr>
            <a:r>
              <a:rPr lang="en-US" b="1" i="0" u="none" strike="noStrike"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rPr>
              <a:t>Recruit Partners</a:t>
            </a:r>
          </a:p>
          <a:p>
            <a:pPr marL="346075">
              <a:buFont typeface="+mj-lt"/>
              <a:buNone/>
            </a:pPr>
            <a:r>
              <a:rPr lang="en-US" sz="1400" b="0" i="0" kern="120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rPr>
              <a:t>Objective: Deepen expertise and build </a:t>
            </a:r>
            <a:r>
              <a:rPr lang="en-US" sz="1400" dirty="0">
                <a:solidFill>
                  <a:srgbClr val="4E2A73"/>
                </a:solidFill>
                <a:latin typeface="Open Sans" panose="020B0606030504020204" pitchFamily="34" charset="0"/>
                <a:ea typeface="Open Sans" panose="020B0606030504020204" pitchFamily="34" charset="0"/>
                <a:cs typeface="Open Sans" panose="020B0606030504020204" pitchFamily="34" charset="0"/>
              </a:rPr>
              <a:t>s</a:t>
            </a:r>
            <a:r>
              <a:rPr lang="en-US" sz="1400" b="0" i="0" kern="120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rPr>
              <a:t>tronger co-leadership</a:t>
            </a:r>
            <a:endParaRPr lang="en-US" sz="1400" dirty="0">
              <a:solidFill>
                <a:srgbClr val="4E2A73"/>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Footer Placeholder 2">
            <a:extLst>
              <a:ext uri="{FF2B5EF4-FFF2-40B4-BE49-F238E27FC236}">
                <a16:creationId xmlns:a16="http://schemas.microsoft.com/office/drawing/2014/main" id="{8FDE158E-B732-9AFE-D9CC-279352E76161}"/>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1993412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9463C70-4806-47AD-9545-B460A0AE7A5C}"/>
              </a:ext>
            </a:extLst>
          </p:cNvPr>
          <p:cNvGraphicFramePr>
            <a:graphicFrameLocks noGrp="1"/>
          </p:cNvGraphicFramePr>
          <p:nvPr>
            <p:extLst>
              <p:ext uri="{D42A27DB-BD31-4B8C-83A1-F6EECF244321}">
                <p14:modId xmlns:p14="http://schemas.microsoft.com/office/powerpoint/2010/main" val="2758589380"/>
              </p:ext>
            </p:extLst>
          </p:nvPr>
        </p:nvGraphicFramePr>
        <p:xfrm>
          <a:off x="503061" y="2007630"/>
          <a:ext cx="11079337" cy="3930326"/>
        </p:xfrm>
        <a:graphic>
          <a:graphicData uri="http://schemas.openxmlformats.org/drawingml/2006/table">
            <a:tbl>
              <a:tblPr firstRow="1" bandRow="1">
                <a:tableStyleId>{5C22544A-7EE6-4342-B048-85BDC9FD1C3A}</a:tableStyleId>
              </a:tblPr>
              <a:tblGrid>
                <a:gridCol w="447441">
                  <a:extLst>
                    <a:ext uri="{9D8B030D-6E8A-4147-A177-3AD203B41FA5}">
                      <a16:colId xmlns:a16="http://schemas.microsoft.com/office/drawing/2014/main" val="598876461"/>
                    </a:ext>
                  </a:extLst>
                </a:gridCol>
                <a:gridCol w="6693825">
                  <a:extLst>
                    <a:ext uri="{9D8B030D-6E8A-4147-A177-3AD203B41FA5}">
                      <a16:colId xmlns:a16="http://schemas.microsoft.com/office/drawing/2014/main" val="1920297669"/>
                    </a:ext>
                  </a:extLst>
                </a:gridCol>
                <a:gridCol w="2346839">
                  <a:extLst>
                    <a:ext uri="{9D8B030D-6E8A-4147-A177-3AD203B41FA5}">
                      <a16:colId xmlns:a16="http://schemas.microsoft.com/office/drawing/2014/main" val="2957803385"/>
                    </a:ext>
                  </a:extLst>
                </a:gridCol>
                <a:gridCol w="1591232">
                  <a:extLst>
                    <a:ext uri="{9D8B030D-6E8A-4147-A177-3AD203B41FA5}">
                      <a16:colId xmlns:a16="http://schemas.microsoft.com/office/drawing/2014/main" val="1900611663"/>
                    </a:ext>
                  </a:extLst>
                </a:gridCol>
              </a:tblGrid>
              <a:tr h="0">
                <a:tc>
                  <a:txBody>
                    <a:bodyPr/>
                    <a:lstStyle/>
                    <a:p>
                      <a:pPr algn="r"/>
                      <a:endParaRPr lang="en-US" dirty="0"/>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noFill/>
                  </a:tcPr>
                </a:tc>
                <a:tc>
                  <a:txBody>
                    <a:bodyPr/>
                    <a:lstStyle/>
                    <a:p>
                      <a:r>
                        <a:rPr lang="en-US"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tc>
                  <a:txBody>
                    <a:bodyPr/>
                    <a:lstStyle/>
                    <a:p>
                      <a:r>
                        <a:rPr lang="en-US"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tc>
                  <a:txBody>
                    <a:bodyPr/>
                    <a:lstStyle/>
                    <a:p>
                      <a:r>
                        <a:rPr lang="en-US"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extLst>
                  <a:ext uri="{0D108BD9-81ED-4DB2-BD59-A6C34878D82A}">
                    <a16:rowId xmlns:a16="http://schemas.microsoft.com/office/drawing/2014/main" val="2819993959"/>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3.1</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Begin regular Subcommittee meetings co-led with recruited credible experts as Not62 partners - to begin ground-truth Goals + Objectives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Steering Committee &amp; new 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Q3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3.2</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Subcommittees set agenda: Identify objectives and key priorities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783501921"/>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3.3</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and recruit committee members who are experts in Action Area agenda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94200495"/>
                  </a:ext>
                </a:extLst>
              </a:tr>
              <a:tr h="446862">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3.4</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Subcommittees to craft a message that clearly communicates connection between Action Area and health in the Bronx</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177887269"/>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3.5</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top 5 recommendations supporting key priorities + objectives for each Action Area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Steering Committee &amp; new 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Q1 + Q2</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982584904"/>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3.6</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Meet with Bronx Borough President to introduce Action Plan + key recommendations coming out of each Action Area Subcommittee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Mahnoor + Charmaine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Q2</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969547782"/>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3.7</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Subcommittees meet regularly to design public actions/ engagement that support 5 top recommendations, priorities + objectives for each Action Area</a:t>
                      </a:r>
                      <a:endParaRPr lang="en-US"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monthly</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773057480"/>
                  </a:ext>
                </a:extLst>
              </a:tr>
            </a:tbl>
          </a:graphicData>
        </a:graphic>
      </p:graphicFrame>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E1FD11E-4998-4352-AD04-73B4790F3E12}"/>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4E2A73"/>
                </a:solidFill>
                <a:latin typeface="Proxima Nova"/>
              </a:rPr>
              <a:t>17 - Action Plan Overview</a:t>
            </a:r>
            <a:endParaRPr lang="en-US" sz="1200" b="1" dirty="0">
              <a:solidFill>
                <a:srgbClr val="4E2A73"/>
              </a:solidFill>
              <a:latin typeface="Proxima Nova"/>
            </a:endParaRPr>
          </a:p>
        </p:txBody>
      </p:sp>
      <p:sp>
        <p:nvSpPr>
          <p:cNvPr id="10" name="TextBox 9">
            <a:extLst>
              <a:ext uri="{FF2B5EF4-FFF2-40B4-BE49-F238E27FC236}">
                <a16:creationId xmlns:a16="http://schemas.microsoft.com/office/drawing/2014/main" id="{2D6527D7-BA97-4E91-A38C-53F2BF947E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11" name="TextBox 10">
            <a:extLst>
              <a:ext uri="{FF2B5EF4-FFF2-40B4-BE49-F238E27FC236}">
                <a16:creationId xmlns:a16="http://schemas.microsoft.com/office/drawing/2014/main" id="{0187C117-8267-4B1C-896A-FBE5F9FFF461}"/>
              </a:ext>
            </a:extLst>
          </p:cNvPr>
          <p:cNvSpPr txBox="1"/>
          <p:nvPr/>
        </p:nvSpPr>
        <p:spPr>
          <a:xfrm>
            <a:off x="503064" y="516114"/>
            <a:ext cx="10972800" cy="584775"/>
          </a:xfrm>
          <a:prstGeom prst="rect">
            <a:avLst/>
          </a:prstGeom>
          <a:noFill/>
        </p:spPr>
        <p:txBody>
          <a:bodyPr wrap="square" rtlCol="0">
            <a:spAutoFit/>
          </a:bodyPr>
          <a:lstStyle/>
          <a:p>
            <a:r>
              <a:rPr lang="en-US" sz="3200" b="1" dirty="0">
                <a:solidFill>
                  <a:srgbClr val="4E2A73"/>
                </a:solidFill>
                <a:latin typeface="Proxima Nova Black" panose="02000506030000020004" pitchFamily="50" charset="0"/>
                <a:ea typeface="Open Sans Extrabold" panose="020B0906030804020204" pitchFamily="34" charset="0"/>
                <a:cs typeface="Open Sans Extrabold" panose="020B0906030804020204" pitchFamily="34" charset="0"/>
              </a:rPr>
              <a:t>Action Step: Internal Infrastructure</a:t>
            </a:r>
          </a:p>
        </p:txBody>
      </p:sp>
      <p:sp>
        <p:nvSpPr>
          <p:cNvPr id="12" name="TextBox 11">
            <a:extLst>
              <a:ext uri="{FF2B5EF4-FFF2-40B4-BE49-F238E27FC236}">
                <a16:creationId xmlns:a16="http://schemas.microsoft.com/office/drawing/2014/main" id="{F6BCB146-BE55-48AD-9775-59852B65A5D5}"/>
              </a:ext>
            </a:extLst>
          </p:cNvPr>
          <p:cNvSpPr txBox="1"/>
          <p:nvPr/>
        </p:nvSpPr>
        <p:spPr>
          <a:xfrm>
            <a:off x="503062" y="1261872"/>
            <a:ext cx="7773672" cy="584775"/>
          </a:xfrm>
          <a:prstGeom prst="rect">
            <a:avLst/>
          </a:prstGeom>
          <a:noFill/>
        </p:spPr>
        <p:txBody>
          <a:bodyPr wrap="square">
            <a:spAutoFit/>
          </a:bodyPr>
          <a:lstStyle/>
          <a:p>
            <a:pPr marL="342900" indent="-342900">
              <a:buFont typeface="+mj-lt"/>
              <a:buAutoNum type="arabicPeriod" startAt="3"/>
            </a:pPr>
            <a:r>
              <a:rPr lang="en-US" b="1" i="0" u="none" strike="noStrike"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rPr>
              <a:t>Activate Subcommittees</a:t>
            </a:r>
          </a:p>
          <a:p>
            <a:pPr marL="339725"/>
            <a:r>
              <a:rPr lang="en-US" sz="1400" b="0" i="0" kern="120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rPr>
              <a:t>Objective: Build a leadership &amp; partnership pipeline for the Steering Committee</a:t>
            </a:r>
            <a:endParaRPr lang="en-US" dirty="0"/>
          </a:p>
        </p:txBody>
      </p:sp>
      <p:sp>
        <p:nvSpPr>
          <p:cNvPr id="3" name="Footer Placeholder 2">
            <a:extLst>
              <a:ext uri="{FF2B5EF4-FFF2-40B4-BE49-F238E27FC236}">
                <a16:creationId xmlns:a16="http://schemas.microsoft.com/office/drawing/2014/main" id="{CE22899A-93CF-3ACE-B1D1-3FC4A048EE82}"/>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2824661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9463C70-4806-47AD-9545-B460A0AE7A5C}"/>
              </a:ext>
            </a:extLst>
          </p:cNvPr>
          <p:cNvGraphicFramePr>
            <a:graphicFrameLocks noGrp="1"/>
          </p:cNvGraphicFramePr>
          <p:nvPr>
            <p:extLst>
              <p:ext uri="{D42A27DB-BD31-4B8C-83A1-F6EECF244321}">
                <p14:modId xmlns:p14="http://schemas.microsoft.com/office/powerpoint/2010/main" val="3886688916"/>
              </p:ext>
            </p:extLst>
          </p:nvPr>
        </p:nvGraphicFramePr>
        <p:xfrm>
          <a:off x="502920" y="2007630"/>
          <a:ext cx="11079337" cy="2686345"/>
        </p:xfrm>
        <a:graphic>
          <a:graphicData uri="http://schemas.openxmlformats.org/drawingml/2006/table">
            <a:tbl>
              <a:tblPr firstRow="1" bandRow="1">
                <a:tableStyleId>{5C22544A-7EE6-4342-B048-85BDC9FD1C3A}</a:tableStyleId>
              </a:tblPr>
              <a:tblGrid>
                <a:gridCol w="447441">
                  <a:extLst>
                    <a:ext uri="{9D8B030D-6E8A-4147-A177-3AD203B41FA5}">
                      <a16:colId xmlns:a16="http://schemas.microsoft.com/office/drawing/2014/main" val="598876461"/>
                    </a:ext>
                  </a:extLst>
                </a:gridCol>
                <a:gridCol w="6693825">
                  <a:extLst>
                    <a:ext uri="{9D8B030D-6E8A-4147-A177-3AD203B41FA5}">
                      <a16:colId xmlns:a16="http://schemas.microsoft.com/office/drawing/2014/main" val="1920297669"/>
                    </a:ext>
                  </a:extLst>
                </a:gridCol>
                <a:gridCol w="2346839">
                  <a:extLst>
                    <a:ext uri="{9D8B030D-6E8A-4147-A177-3AD203B41FA5}">
                      <a16:colId xmlns:a16="http://schemas.microsoft.com/office/drawing/2014/main" val="2957803385"/>
                    </a:ext>
                  </a:extLst>
                </a:gridCol>
                <a:gridCol w="1591232">
                  <a:extLst>
                    <a:ext uri="{9D8B030D-6E8A-4147-A177-3AD203B41FA5}">
                      <a16:colId xmlns:a16="http://schemas.microsoft.com/office/drawing/2014/main" val="1900611663"/>
                    </a:ext>
                  </a:extLst>
                </a:gridCol>
              </a:tblGrid>
              <a:tr h="0">
                <a:tc>
                  <a:txBody>
                    <a:bodyPr/>
                    <a:lstStyle/>
                    <a:p>
                      <a:pPr algn="r"/>
                      <a:endParaRPr lang="en-US" dirty="0"/>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noFill/>
                  </a:tcPr>
                </a:tc>
                <a:tc>
                  <a:txBody>
                    <a:bodyPr/>
                    <a:lstStyle/>
                    <a:p>
                      <a:r>
                        <a:rPr lang="en-US"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tc>
                  <a:txBody>
                    <a:bodyPr/>
                    <a:lstStyle/>
                    <a:p>
                      <a:r>
                        <a:rPr lang="en-US"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tc>
                  <a:txBody>
                    <a:bodyPr/>
                    <a:lstStyle/>
                    <a:p>
                      <a:r>
                        <a:rPr lang="en-US"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4E2A73"/>
                    </a:solidFill>
                  </a:tcPr>
                </a:tc>
                <a:extLst>
                  <a:ext uri="{0D108BD9-81ED-4DB2-BD59-A6C34878D82A}">
                    <a16:rowId xmlns:a16="http://schemas.microsoft.com/office/drawing/2014/main" val="2819993959"/>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4.1</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Invite Co-lead Subcommittee Partners to attend quarterly Steering Committee to report (together w/ SC co-lead) on Subcommittee priorities + progress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Dr. Bola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Q1 </a:t>
                      </a:r>
                    </a:p>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bi-monthly</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46862">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4.2</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Check status of funding opportunities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Anita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177887269"/>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4.3</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Invite Co-lead Sub-Committee Partners to join the Steering 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Steering 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Q4 </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982584904"/>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4.4</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Public recognition (e.g. at an engagement event) of expanded Not62 Partnership (SC) and all other partners (represented in Sub-Committees)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Steering 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2026 – Q1 – Q4 </a:t>
                      </a:r>
                    </a:p>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(at the 2-year mark since relaunching Action Plan)</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969547782"/>
                  </a:ext>
                </a:extLst>
              </a:tr>
            </a:tbl>
          </a:graphicData>
        </a:graphic>
      </p:graphicFrame>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E1FD11E-4998-4352-AD04-73B4790F3E12}"/>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4E2A73"/>
                </a:solidFill>
                <a:latin typeface="Proxima Nova"/>
              </a:rPr>
              <a:t>18 - Action Plan Overview</a:t>
            </a:r>
            <a:endParaRPr lang="en-US" sz="1200" b="1" dirty="0">
              <a:solidFill>
                <a:srgbClr val="4E2A73"/>
              </a:solidFill>
              <a:latin typeface="Proxima Nova"/>
            </a:endParaRPr>
          </a:p>
        </p:txBody>
      </p:sp>
      <p:sp>
        <p:nvSpPr>
          <p:cNvPr id="10" name="TextBox 9">
            <a:extLst>
              <a:ext uri="{FF2B5EF4-FFF2-40B4-BE49-F238E27FC236}">
                <a16:creationId xmlns:a16="http://schemas.microsoft.com/office/drawing/2014/main" id="{2D6527D7-BA97-4E91-A38C-53F2BF947E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11" name="TextBox 10">
            <a:extLst>
              <a:ext uri="{FF2B5EF4-FFF2-40B4-BE49-F238E27FC236}">
                <a16:creationId xmlns:a16="http://schemas.microsoft.com/office/drawing/2014/main" id="{A1D52AAE-6833-4466-B474-FBB24C610299}"/>
              </a:ext>
            </a:extLst>
          </p:cNvPr>
          <p:cNvSpPr txBox="1"/>
          <p:nvPr/>
        </p:nvSpPr>
        <p:spPr>
          <a:xfrm>
            <a:off x="503064" y="516114"/>
            <a:ext cx="10972800" cy="584775"/>
          </a:xfrm>
          <a:prstGeom prst="rect">
            <a:avLst/>
          </a:prstGeom>
          <a:noFill/>
        </p:spPr>
        <p:txBody>
          <a:bodyPr wrap="square" rtlCol="0">
            <a:spAutoFit/>
          </a:bodyPr>
          <a:lstStyle/>
          <a:p>
            <a:r>
              <a:rPr lang="en-US" sz="3200" b="1" dirty="0">
                <a:solidFill>
                  <a:srgbClr val="4E2A73"/>
                </a:solidFill>
                <a:latin typeface="Proxima Nova Black" panose="02000506030000020004" pitchFamily="50" charset="0"/>
                <a:ea typeface="Open Sans Extrabold" panose="020B0906030804020204" pitchFamily="34" charset="0"/>
                <a:cs typeface="Open Sans Extrabold" panose="020B0906030804020204" pitchFamily="34" charset="0"/>
              </a:rPr>
              <a:t>Action Step: Internal Infrastructure</a:t>
            </a:r>
          </a:p>
        </p:txBody>
      </p:sp>
      <p:sp>
        <p:nvSpPr>
          <p:cNvPr id="12" name="TextBox 11">
            <a:extLst>
              <a:ext uri="{FF2B5EF4-FFF2-40B4-BE49-F238E27FC236}">
                <a16:creationId xmlns:a16="http://schemas.microsoft.com/office/drawing/2014/main" id="{6E6C980D-3B60-47C6-9373-CD03A59F1318}"/>
              </a:ext>
            </a:extLst>
          </p:cNvPr>
          <p:cNvSpPr txBox="1"/>
          <p:nvPr/>
        </p:nvSpPr>
        <p:spPr>
          <a:xfrm>
            <a:off x="503061" y="1261872"/>
            <a:ext cx="8725779" cy="584775"/>
          </a:xfrm>
          <a:prstGeom prst="rect">
            <a:avLst/>
          </a:prstGeom>
          <a:noFill/>
        </p:spPr>
        <p:txBody>
          <a:bodyPr wrap="square">
            <a:spAutoFit/>
          </a:bodyPr>
          <a:lstStyle/>
          <a:p>
            <a:pPr marL="342900" indent="-342900">
              <a:buFont typeface="+mj-lt"/>
              <a:buAutoNum type="arabicPeriod" startAt="4"/>
            </a:pPr>
            <a:r>
              <a:rPr lang="en-US" b="1" i="0" u="none" strike="noStrike"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rPr>
              <a:t>Expand Steering Committee</a:t>
            </a:r>
          </a:p>
          <a:p>
            <a:pPr marL="339725" rtl="0"/>
            <a:r>
              <a:rPr lang="en-US" sz="1400" b="0" i="0" kern="120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rPr>
              <a:t>Objective: </a:t>
            </a:r>
            <a:r>
              <a:rPr lang="en-US" sz="1400" b="0" i="0" u="none" strike="noStrike" kern="120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rPr>
              <a:t>Expand campaign clout, visibility, and impact across sectors in the Bronx</a:t>
            </a:r>
          </a:p>
        </p:txBody>
      </p:sp>
      <p:sp>
        <p:nvSpPr>
          <p:cNvPr id="3" name="Footer Placeholder 2">
            <a:extLst>
              <a:ext uri="{FF2B5EF4-FFF2-40B4-BE49-F238E27FC236}">
                <a16:creationId xmlns:a16="http://schemas.microsoft.com/office/drawing/2014/main" id="{A1A1114F-EE95-708C-9617-5B064CDC752C}"/>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3224235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9463C70-4806-47AD-9545-B460A0AE7A5C}"/>
              </a:ext>
            </a:extLst>
          </p:cNvPr>
          <p:cNvGraphicFramePr>
            <a:graphicFrameLocks noGrp="1"/>
          </p:cNvGraphicFramePr>
          <p:nvPr>
            <p:extLst>
              <p:ext uri="{D42A27DB-BD31-4B8C-83A1-F6EECF244321}">
                <p14:modId xmlns:p14="http://schemas.microsoft.com/office/powerpoint/2010/main" val="1877405121"/>
              </p:ext>
            </p:extLst>
          </p:nvPr>
        </p:nvGraphicFramePr>
        <p:xfrm>
          <a:off x="502920" y="2008577"/>
          <a:ext cx="11079337" cy="3417865"/>
        </p:xfrm>
        <a:graphic>
          <a:graphicData uri="http://schemas.openxmlformats.org/drawingml/2006/table">
            <a:tbl>
              <a:tblPr firstRow="1" bandRow="1">
                <a:tableStyleId>{5C22544A-7EE6-4342-B048-85BDC9FD1C3A}</a:tableStyleId>
              </a:tblPr>
              <a:tblGrid>
                <a:gridCol w="447441">
                  <a:extLst>
                    <a:ext uri="{9D8B030D-6E8A-4147-A177-3AD203B41FA5}">
                      <a16:colId xmlns:a16="http://schemas.microsoft.com/office/drawing/2014/main" val="598876461"/>
                    </a:ext>
                  </a:extLst>
                </a:gridCol>
                <a:gridCol w="6693825">
                  <a:extLst>
                    <a:ext uri="{9D8B030D-6E8A-4147-A177-3AD203B41FA5}">
                      <a16:colId xmlns:a16="http://schemas.microsoft.com/office/drawing/2014/main" val="1920297669"/>
                    </a:ext>
                  </a:extLst>
                </a:gridCol>
                <a:gridCol w="2346839">
                  <a:extLst>
                    <a:ext uri="{9D8B030D-6E8A-4147-A177-3AD203B41FA5}">
                      <a16:colId xmlns:a16="http://schemas.microsoft.com/office/drawing/2014/main" val="2957803385"/>
                    </a:ext>
                  </a:extLst>
                </a:gridCol>
                <a:gridCol w="1591232">
                  <a:extLst>
                    <a:ext uri="{9D8B030D-6E8A-4147-A177-3AD203B41FA5}">
                      <a16:colId xmlns:a16="http://schemas.microsoft.com/office/drawing/2014/main" val="1900611663"/>
                    </a:ext>
                  </a:extLst>
                </a:gridCol>
              </a:tblGrid>
              <a:tr h="0">
                <a:tc>
                  <a:txBody>
                    <a:bodyPr/>
                    <a:lstStyle/>
                    <a:p>
                      <a:pPr algn="r"/>
                      <a:endParaRPr lang="en-US" dirty="0"/>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noFill/>
                  </a:tcPr>
                </a:tc>
                <a:tc>
                  <a:txBody>
                    <a:bodyPr/>
                    <a:lstStyle/>
                    <a:p>
                      <a:r>
                        <a:rPr lang="en-US"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a:txBody>
                    <a:bodyPr/>
                    <a:lstStyle/>
                    <a:p>
                      <a:r>
                        <a:rPr lang="en-US"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a:txBody>
                    <a:bodyPr/>
                    <a:lstStyle/>
                    <a:p>
                      <a:r>
                        <a:rPr lang="en-US"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extLst>
                  <a:ext uri="{0D108BD9-81ED-4DB2-BD59-A6C34878D82A}">
                    <a16:rowId xmlns:a16="http://schemas.microsoft.com/office/drawing/2014/main" val="2819993959"/>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5.1</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Work within subcommittees to identify opportunities for #Not62 public engagements and actions in each of the 3 priority Action Areas </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Steering Committee &amp; new 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5.2</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Plan for public engagements and actions - identify key partners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Steering Committee &amp; new 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Q1 + Q2</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121325432"/>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5.3</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Hold public engagements with Bronx Residents to inform subcommittee priorities &amp; recommendations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Q3 </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834830784"/>
                  </a:ext>
                </a:extLst>
              </a:tr>
              <a:tr h="446862">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5.4</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Hold public engagement(s) to share back "What we heard"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Q3</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934555730"/>
                  </a:ext>
                </a:extLst>
              </a:tr>
              <a:tr h="446862">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5.5</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Plan out a public engagement schedule/calendar for the following year that is discussed/endorsed within each Action Areas Sub-Committee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Subcommittee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Q3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177887269"/>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5.6</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14400" rtl="0" eaLnBrk="1" latinLnBrk="0" hangingPunct="1">
                        <a:buFont typeface="+mj-lt"/>
                        <a:buNone/>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Recruit subcommittee partners (pledge forms) to join #Not62 Campaign as official partners </a:t>
                      </a:r>
                      <a:endParaRPr lang="en-US" sz="1200" kern="1200" dirty="0">
                        <a:solidFill>
                          <a:srgbClr val="4E2A73"/>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T w="57150" cap="flat" cmpd="sng" algn="ctr">
                      <a:solidFill>
                        <a:schemeClr val="bg1"/>
                      </a:solidFill>
                      <a:prstDash val="solid"/>
                      <a:round/>
                      <a:headEnd type="none" w="med" len="med"/>
                      <a:tailEnd type="none" w="med" len="med"/>
                    </a:lnT>
                    <a:solidFill>
                      <a:srgbClr val="F1F3F4"/>
                    </a:solid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Subcommittee Co-Leads</a:t>
                      </a:r>
                    </a:p>
                  </a:txBody>
                  <a:tcPr marT="91440" marB="91440">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261927259"/>
                  </a:ext>
                </a:extLst>
              </a:tr>
            </a:tbl>
          </a:graphicData>
        </a:graphic>
      </p:graphicFrame>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E1FD11E-4998-4352-AD04-73B4790F3E12}"/>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4E2A73"/>
                </a:solidFill>
                <a:latin typeface="Proxima Nova"/>
              </a:rPr>
              <a:t>19 - Action Plan Overview</a:t>
            </a:r>
            <a:endParaRPr lang="en-US" sz="1200" b="1" dirty="0">
              <a:solidFill>
                <a:srgbClr val="4E2A73"/>
              </a:solidFill>
              <a:latin typeface="Proxima Nova"/>
            </a:endParaRPr>
          </a:p>
        </p:txBody>
      </p:sp>
      <p:sp>
        <p:nvSpPr>
          <p:cNvPr id="10" name="TextBox 9">
            <a:extLst>
              <a:ext uri="{FF2B5EF4-FFF2-40B4-BE49-F238E27FC236}">
                <a16:creationId xmlns:a16="http://schemas.microsoft.com/office/drawing/2014/main" id="{2D6527D7-BA97-4E91-A38C-53F2BF947E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11" name="TextBox 10">
            <a:extLst>
              <a:ext uri="{FF2B5EF4-FFF2-40B4-BE49-F238E27FC236}">
                <a16:creationId xmlns:a16="http://schemas.microsoft.com/office/drawing/2014/main" id="{4104E6E0-27DC-4DF1-A598-CB38DCA0F924}"/>
              </a:ext>
            </a:extLst>
          </p:cNvPr>
          <p:cNvSpPr txBox="1"/>
          <p:nvPr/>
        </p:nvSpPr>
        <p:spPr>
          <a:xfrm>
            <a:off x="503064" y="516114"/>
            <a:ext cx="10972800" cy="584775"/>
          </a:xfrm>
          <a:prstGeom prst="rect">
            <a:avLst/>
          </a:prstGeom>
          <a:noFill/>
        </p:spPr>
        <p:txBody>
          <a:bodyPr wrap="square" rtlCol="0">
            <a:spAutoFit/>
          </a:bodyPr>
          <a:lstStyle/>
          <a:p>
            <a:r>
              <a:rPr lang="en-US" sz="3200" b="1" dirty="0">
                <a:solidFill>
                  <a:srgbClr val="4E2A73"/>
                </a:solidFill>
                <a:latin typeface="Proxima Nova Black" panose="02000506030000020004" pitchFamily="50" charset="0"/>
                <a:ea typeface="Open Sans Extrabold" panose="020B0906030804020204" pitchFamily="34" charset="0"/>
                <a:cs typeface="Open Sans Extrabold" panose="020B0906030804020204" pitchFamily="34" charset="0"/>
              </a:rPr>
              <a:t>Action Step: Public Engagement</a:t>
            </a:r>
          </a:p>
        </p:txBody>
      </p:sp>
      <p:sp>
        <p:nvSpPr>
          <p:cNvPr id="12" name="TextBox 11">
            <a:extLst>
              <a:ext uri="{FF2B5EF4-FFF2-40B4-BE49-F238E27FC236}">
                <a16:creationId xmlns:a16="http://schemas.microsoft.com/office/drawing/2014/main" id="{677953EF-7449-4865-AFE1-90C8CE085F38}"/>
              </a:ext>
            </a:extLst>
          </p:cNvPr>
          <p:cNvSpPr txBox="1"/>
          <p:nvPr/>
        </p:nvSpPr>
        <p:spPr>
          <a:xfrm>
            <a:off x="503061" y="1261872"/>
            <a:ext cx="9819289" cy="584775"/>
          </a:xfrm>
          <a:prstGeom prst="rect">
            <a:avLst/>
          </a:prstGeom>
          <a:noFill/>
        </p:spPr>
        <p:txBody>
          <a:bodyPr wrap="square">
            <a:spAutoFit/>
          </a:bodyPr>
          <a:lstStyle/>
          <a:p>
            <a:pPr marL="342900" indent="-342900">
              <a:buFont typeface="+mj-lt"/>
              <a:buAutoNum type="arabicPeriod" startAt="5"/>
            </a:pPr>
            <a:r>
              <a:rPr lang="en-US" sz="18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Engage Community to Identify Priorities for #Not62</a:t>
            </a:r>
          </a:p>
          <a:p>
            <a:pPr marL="339725" algn="l" rtl="0" eaLnBrk="1" fontAlgn="t" latinLnBrk="0" hangingPunct="1">
              <a:spcBef>
                <a:spcPts val="0"/>
              </a:spcBef>
              <a:spcAft>
                <a:spcPts val="0"/>
              </a:spcAft>
            </a:pPr>
            <a:r>
              <a:rPr lang="en-US" sz="1400" b="0" i="0" kern="120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rPr>
              <a:t>Objective: </a:t>
            </a:r>
            <a:r>
              <a:rPr lang="en-US" sz="1400" b="0" i="0" u="none" strike="noStrike" kern="120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rPr>
              <a:t>Mobilize Bronx residents and leaders to advance the #Not62 Campaign goals</a:t>
            </a:r>
          </a:p>
        </p:txBody>
      </p:sp>
      <p:sp>
        <p:nvSpPr>
          <p:cNvPr id="3" name="Footer Placeholder 2">
            <a:extLst>
              <a:ext uri="{FF2B5EF4-FFF2-40B4-BE49-F238E27FC236}">
                <a16:creationId xmlns:a16="http://schemas.microsoft.com/office/drawing/2014/main" id="{0C951AFF-F2C1-43BC-2464-293F7D539BD9}"/>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4227222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9463C70-4806-47AD-9545-B460A0AE7A5C}"/>
              </a:ext>
            </a:extLst>
          </p:cNvPr>
          <p:cNvGraphicFramePr>
            <a:graphicFrameLocks noGrp="1"/>
          </p:cNvGraphicFramePr>
          <p:nvPr>
            <p:extLst>
              <p:ext uri="{D42A27DB-BD31-4B8C-83A1-F6EECF244321}">
                <p14:modId xmlns:p14="http://schemas.microsoft.com/office/powerpoint/2010/main" val="3338236858"/>
              </p:ext>
            </p:extLst>
          </p:nvPr>
        </p:nvGraphicFramePr>
        <p:xfrm>
          <a:off x="503063" y="2007630"/>
          <a:ext cx="11079337" cy="2422363"/>
        </p:xfrm>
        <a:graphic>
          <a:graphicData uri="http://schemas.openxmlformats.org/drawingml/2006/table">
            <a:tbl>
              <a:tblPr firstRow="1" bandRow="1">
                <a:tableStyleId>{5C22544A-7EE6-4342-B048-85BDC9FD1C3A}</a:tableStyleId>
              </a:tblPr>
              <a:tblGrid>
                <a:gridCol w="447441">
                  <a:extLst>
                    <a:ext uri="{9D8B030D-6E8A-4147-A177-3AD203B41FA5}">
                      <a16:colId xmlns:a16="http://schemas.microsoft.com/office/drawing/2014/main" val="598876461"/>
                    </a:ext>
                  </a:extLst>
                </a:gridCol>
                <a:gridCol w="6693825">
                  <a:extLst>
                    <a:ext uri="{9D8B030D-6E8A-4147-A177-3AD203B41FA5}">
                      <a16:colId xmlns:a16="http://schemas.microsoft.com/office/drawing/2014/main" val="1920297669"/>
                    </a:ext>
                  </a:extLst>
                </a:gridCol>
                <a:gridCol w="2346839">
                  <a:extLst>
                    <a:ext uri="{9D8B030D-6E8A-4147-A177-3AD203B41FA5}">
                      <a16:colId xmlns:a16="http://schemas.microsoft.com/office/drawing/2014/main" val="2957803385"/>
                    </a:ext>
                  </a:extLst>
                </a:gridCol>
                <a:gridCol w="1591232">
                  <a:extLst>
                    <a:ext uri="{9D8B030D-6E8A-4147-A177-3AD203B41FA5}">
                      <a16:colId xmlns:a16="http://schemas.microsoft.com/office/drawing/2014/main" val="1900611663"/>
                    </a:ext>
                  </a:extLst>
                </a:gridCol>
              </a:tblGrid>
              <a:tr h="0">
                <a:tc>
                  <a:txBody>
                    <a:bodyPr/>
                    <a:lstStyle/>
                    <a:p>
                      <a:pPr algn="r"/>
                      <a:endParaRPr lang="en-US" dirty="0"/>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noFill/>
                  </a:tcPr>
                </a:tc>
                <a:tc>
                  <a:txBody>
                    <a:bodyPr/>
                    <a:lstStyle/>
                    <a:p>
                      <a:r>
                        <a:rPr lang="en-US"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a:txBody>
                    <a:bodyPr/>
                    <a:lstStyle/>
                    <a:p>
                      <a:r>
                        <a:rPr lang="en-US"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tc>
                  <a:txBody>
                    <a:bodyPr/>
                    <a:lstStyle/>
                    <a:p>
                      <a:r>
                        <a:rPr lang="en-US"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C2AEEF"/>
                    </a:solidFill>
                  </a:tcPr>
                </a:tc>
                <a:extLst>
                  <a:ext uri="{0D108BD9-81ED-4DB2-BD59-A6C34878D82A}">
                    <a16:rowId xmlns:a16="http://schemas.microsoft.com/office/drawing/2014/main" val="2819993959"/>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6.1</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Hold Public engagements with Bronx Elected Officials on policy recommendations coming out of the community</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2026 – Q1-Q4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46862">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6.2</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Hold public engagement(s) or action(s) that reflect recommendations generated by Action Area subcommittees</a:t>
                      </a:r>
                      <a:endParaRPr lang="en-US"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2026 - Q1 + Q2 + Q3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177887269"/>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6.3</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Collect pledges for new, additional Not62 Partner at each of these public engagements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lgn="l" defTabSz="914400" rtl="0" eaLnBrk="1" latinLnBrk="0" hangingPunct="1">
                        <a:buFont typeface="+mj-lt"/>
                        <a:buNone/>
                      </a:pPr>
                      <a:endPar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Ongoing</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982584904"/>
                  </a:ext>
                </a:extLst>
              </a:tr>
              <a:tr h="410683">
                <a:tc>
                  <a:txBody>
                    <a:bodyPr/>
                    <a:lstStyle/>
                    <a:p>
                      <a:pPr marL="0" indent="0" algn="r">
                        <a:buFont typeface="+mj-lt"/>
                        <a:buNone/>
                      </a:pPr>
                      <a:r>
                        <a:rPr lang="en-US" sz="12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6.4</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14400" rtl="0" eaLnBrk="1" latinLnBrk="0" hangingPunct="1">
                        <a:buFont typeface="+mj-lt"/>
                        <a:buNone/>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Launch an annual #Not62 Campaign for a Healthy Bronx “Progress Report”</a:t>
                      </a:r>
                      <a:endPar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lgn="l" defTabSz="914400" rtl="0" eaLnBrk="1" latinLnBrk="0" hangingPunct="1">
                        <a:buFont typeface="+mj-lt"/>
                        <a:buNone/>
                      </a:pPr>
                      <a:endPar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2026 – Q1- Q4 (February)</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865951774"/>
                  </a:ext>
                </a:extLst>
              </a:tr>
            </a:tbl>
          </a:graphicData>
        </a:graphic>
      </p:graphicFrame>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E1FD11E-4998-4352-AD04-73B4790F3E12}"/>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4E2A73"/>
                </a:solidFill>
                <a:latin typeface="Proxima Nova"/>
              </a:rPr>
              <a:t>20 - Action Plan Overview</a:t>
            </a:r>
            <a:endParaRPr lang="en-US" sz="1200" b="1" dirty="0">
              <a:solidFill>
                <a:srgbClr val="4E2A73"/>
              </a:solidFill>
              <a:latin typeface="Proxima Nova"/>
            </a:endParaRPr>
          </a:p>
        </p:txBody>
      </p:sp>
      <p:sp>
        <p:nvSpPr>
          <p:cNvPr id="10" name="TextBox 9">
            <a:extLst>
              <a:ext uri="{FF2B5EF4-FFF2-40B4-BE49-F238E27FC236}">
                <a16:creationId xmlns:a16="http://schemas.microsoft.com/office/drawing/2014/main" id="{2D6527D7-BA97-4E91-A38C-53F2BF947E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14" name="TextBox 13">
            <a:extLst>
              <a:ext uri="{FF2B5EF4-FFF2-40B4-BE49-F238E27FC236}">
                <a16:creationId xmlns:a16="http://schemas.microsoft.com/office/drawing/2014/main" id="{FA1338FC-9487-4316-9551-301363D84BE9}"/>
              </a:ext>
            </a:extLst>
          </p:cNvPr>
          <p:cNvSpPr txBox="1"/>
          <p:nvPr/>
        </p:nvSpPr>
        <p:spPr>
          <a:xfrm>
            <a:off x="503064" y="516114"/>
            <a:ext cx="10972800" cy="584775"/>
          </a:xfrm>
          <a:prstGeom prst="rect">
            <a:avLst/>
          </a:prstGeom>
          <a:noFill/>
        </p:spPr>
        <p:txBody>
          <a:bodyPr wrap="square" rtlCol="0">
            <a:spAutoFit/>
          </a:bodyPr>
          <a:lstStyle/>
          <a:p>
            <a:r>
              <a:rPr lang="en-US" sz="3200" b="1" dirty="0">
                <a:solidFill>
                  <a:srgbClr val="4E2A73"/>
                </a:solidFill>
                <a:latin typeface="Proxima Nova Black" panose="02000506030000020004" pitchFamily="50" charset="0"/>
                <a:ea typeface="Open Sans Extrabold" panose="020B0906030804020204" pitchFamily="34" charset="0"/>
                <a:cs typeface="Open Sans Extrabold" panose="020B0906030804020204" pitchFamily="34" charset="0"/>
              </a:rPr>
              <a:t>Action Step: Public Engagement</a:t>
            </a:r>
          </a:p>
        </p:txBody>
      </p:sp>
      <p:sp>
        <p:nvSpPr>
          <p:cNvPr id="15" name="TextBox 14">
            <a:extLst>
              <a:ext uri="{FF2B5EF4-FFF2-40B4-BE49-F238E27FC236}">
                <a16:creationId xmlns:a16="http://schemas.microsoft.com/office/drawing/2014/main" id="{2969E646-43A1-45E8-898F-DB45196E8015}"/>
              </a:ext>
            </a:extLst>
          </p:cNvPr>
          <p:cNvSpPr txBox="1"/>
          <p:nvPr/>
        </p:nvSpPr>
        <p:spPr>
          <a:xfrm>
            <a:off x="503061" y="1261872"/>
            <a:ext cx="9470497" cy="584775"/>
          </a:xfrm>
          <a:prstGeom prst="rect">
            <a:avLst/>
          </a:prstGeom>
          <a:noFill/>
        </p:spPr>
        <p:txBody>
          <a:bodyPr wrap="square">
            <a:spAutoFit/>
          </a:bodyPr>
          <a:lstStyle/>
          <a:p>
            <a:pPr marL="342900" indent="-342900">
              <a:buFont typeface="+mj-lt"/>
              <a:buAutoNum type="arabicPeriod" startAt="6"/>
            </a:pPr>
            <a:r>
              <a:rPr lang="en-US" sz="1800" b="1" dirty="0">
                <a:solidFill>
                  <a:srgbClr val="4E2A73"/>
                </a:solidFill>
                <a:latin typeface="Open Sans" panose="020B0606030504020204" pitchFamily="34" charset="0"/>
                <a:ea typeface="Open Sans" panose="020B0606030504020204" pitchFamily="34" charset="0"/>
                <a:cs typeface="Open Sans" panose="020B0606030504020204" pitchFamily="34" charset="0"/>
              </a:rPr>
              <a:t>Amplify Partner Initiatives</a:t>
            </a:r>
          </a:p>
          <a:p>
            <a:pPr marL="339725" rtl="0">
              <a:spcBef>
                <a:spcPts val="0"/>
              </a:spcBef>
              <a:spcAft>
                <a:spcPts val="0"/>
              </a:spcAft>
            </a:pPr>
            <a:r>
              <a:rPr lang="en-US" sz="1400" b="0" i="0" kern="120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rPr>
              <a:t>Objective: </a:t>
            </a:r>
            <a:r>
              <a:rPr lang="en-US" sz="1400" b="0" i="0" u="none" strike="noStrike" dirty="0">
                <a:solidFill>
                  <a:srgbClr val="4E2A73"/>
                </a:solidFill>
                <a:effectLst/>
                <a:latin typeface="Open Sans" panose="020B0606030504020204" pitchFamily="34" charset="0"/>
              </a:rPr>
              <a:t>Advance #Not62 Campaign’s policy recommendations to improve Bronx county health ranking</a:t>
            </a:r>
            <a:endParaRPr lang="en-US" sz="1400" b="0" dirty="0">
              <a:solidFill>
                <a:srgbClr val="4E2A73"/>
              </a:solidFill>
              <a:effectLst/>
            </a:endParaRPr>
          </a:p>
        </p:txBody>
      </p:sp>
      <p:sp>
        <p:nvSpPr>
          <p:cNvPr id="3" name="Footer Placeholder 2">
            <a:extLst>
              <a:ext uri="{FF2B5EF4-FFF2-40B4-BE49-F238E27FC236}">
                <a16:creationId xmlns:a16="http://schemas.microsoft.com/office/drawing/2014/main" id="{E9A6618B-72A0-D874-21BE-6E6E7D47D773}"/>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1382662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13A567-E80B-4440-87A8-FC5950B413D7}"/>
              </a:ext>
            </a:extLst>
          </p:cNvPr>
          <p:cNvPicPr>
            <a:picLocks noChangeAspect="1"/>
          </p:cNvPicPr>
          <p:nvPr/>
        </p:nvPicPr>
        <p:blipFill rotWithShape="1">
          <a:blip r:embed="rId2"/>
          <a:srcRect l="3804" r="8868" b="275"/>
          <a:stretch/>
        </p:blipFill>
        <p:spPr>
          <a:xfrm>
            <a:off x="-3" y="22859"/>
            <a:ext cx="12192003" cy="6111241"/>
          </a:xfrm>
          <a:prstGeom prst="rect">
            <a:avLst/>
          </a:prstGeom>
        </p:spPr>
      </p:pic>
      <p:sp>
        <p:nvSpPr>
          <p:cNvPr id="11" name="Rectangle 10">
            <a:extLst>
              <a:ext uri="{FF2B5EF4-FFF2-40B4-BE49-F238E27FC236}">
                <a16:creationId xmlns:a16="http://schemas.microsoft.com/office/drawing/2014/main" id="{E4A41A3D-3F6B-4332-B421-E73F79850878}"/>
              </a:ext>
            </a:extLst>
          </p:cNvPr>
          <p:cNvSpPr/>
          <p:nvPr/>
        </p:nvSpPr>
        <p:spPr>
          <a:xfrm>
            <a:off x="-2" y="0"/>
            <a:ext cx="12192002" cy="6134100"/>
          </a:xfrm>
          <a:prstGeom prst="rect">
            <a:avLst/>
          </a:prstGeom>
          <a:solidFill>
            <a:srgbClr val="FFCD7A">
              <a:alpha val="5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D7A"/>
              </a:solidFill>
            </a:endParaRPr>
          </a:p>
        </p:txBody>
      </p:sp>
      <p:sp>
        <p:nvSpPr>
          <p:cNvPr id="16" name="TextBox 15">
            <a:extLst>
              <a:ext uri="{FF2B5EF4-FFF2-40B4-BE49-F238E27FC236}">
                <a16:creationId xmlns:a16="http://schemas.microsoft.com/office/drawing/2014/main" id="{1A1B76CD-1AA7-4E92-BB03-4E5DCCBC9D09}"/>
              </a:ext>
            </a:extLst>
          </p:cNvPr>
          <p:cNvSpPr txBox="1"/>
          <p:nvPr/>
        </p:nvSpPr>
        <p:spPr>
          <a:xfrm>
            <a:off x="519072" y="359878"/>
            <a:ext cx="5240705" cy="2308324"/>
          </a:xfrm>
          <a:prstGeom prst="rect">
            <a:avLst/>
          </a:prstGeom>
          <a:noFill/>
        </p:spPr>
        <p:txBody>
          <a:bodyPr wrap="square" rtlCol="0">
            <a:spAutoFit/>
          </a:bodyPr>
          <a:lstStyle/>
          <a:p>
            <a:r>
              <a:rPr lang="en-US" sz="7200" b="1" dirty="0">
                <a:solidFill>
                  <a:srgbClr val="0C4F9E"/>
                </a:solidFill>
                <a:latin typeface="Proxima Nova Black" panose="02000506030000020004" pitchFamily="50" charset="0"/>
                <a:ea typeface="Open Sans Extrabold" panose="020B0906030804020204" pitchFamily="34" charset="0"/>
                <a:cs typeface="Open Sans Extrabold" panose="020B0906030804020204" pitchFamily="34" charset="0"/>
              </a:rPr>
              <a:t>Strategies &amp; Tactics</a:t>
            </a:r>
            <a:endParaRPr lang="en-US" sz="2400" dirty="0">
              <a:solidFill>
                <a:schemeClr val="bg1"/>
              </a:solidFill>
              <a:latin typeface="Proxima Nova" panose="02000506030000020004" pitchFamily="50" charset="0"/>
              <a:ea typeface="Open Sans Extrabold" panose="020B0906030804020204" pitchFamily="34" charset="0"/>
              <a:cs typeface="Open Sans Extrabold" panose="020B0906030804020204" pitchFamily="34" charset="0"/>
            </a:endParaRPr>
          </a:p>
        </p:txBody>
      </p:sp>
      <p:sp>
        <p:nvSpPr>
          <p:cNvPr id="29" name="Rectangle 28">
            <a:extLst>
              <a:ext uri="{FF2B5EF4-FFF2-40B4-BE49-F238E27FC236}">
                <a16:creationId xmlns:a16="http://schemas.microsoft.com/office/drawing/2014/main" id="{3635C0E7-21E9-4293-BEF6-1CD817E2F118}"/>
              </a:ext>
            </a:extLst>
          </p:cNvPr>
          <p:cNvSpPr/>
          <p:nvPr/>
        </p:nvSpPr>
        <p:spPr>
          <a:xfrm>
            <a:off x="-1" y="0"/>
            <a:ext cx="12192001" cy="45719"/>
          </a:xfrm>
          <a:prstGeom prst="rect">
            <a:avLst/>
          </a:prstGeom>
          <a:gradFill flip="none" rotWithShape="1">
            <a:gsLst>
              <a:gs pos="0">
                <a:srgbClr val="0C4F9E"/>
              </a:gs>
              <a:gs pos="33000">
                <a:srgbClr val="4E2A73"/>
              </a:gs>
              <a:gs pos="100000">
                <a:srgbClr val="63B1B1"/>
              </a:gs>
              <a:gs pos="67000">
                <a:srgbClr val="F78D2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9DD231A-7241-4C0B-BF15-442A54836C0C}"/>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9" name="TextBox 8">
            <a:extLst>
              <a:ext uri="{FF2B5EF4-FFF2-40B4-BE49-F238E27FC236}">
                <a16:creationId xmlns:a16="http://schemas.microsoft.com/office/drawing/2014/main" id="{6D7663E6-E2A4-4691-B24A-CB6E8FCD2810}"/>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21</a:t>
            </a:r>
            <a:endParaRPr lang="en-US" sz="1200" b="1" dirty="0">
              <a:solidFill>
                <a:srgbClr val="B35F0E"/>
              </a:solidFill>
              <a:latin typeface="Proxima Nova"/>
            </a:endParaRPr>
          </a:p>
        </p:txBody>
      </p:sp>
      <p:sp>
        <p:nvSpPr>
          <p:cNvPr id="2" name="Footer Placeholder 1">
            <a:extLst>
              <a:ext uri="{FF2B5EF4-FFF2-40B4-BE49-F238E27FC236}">
                <a16:creationId xmlns:a16="http://schemas.microsoft.com/office/drawing/2014/main" id="{5494AE89-AB0C-2531-552A-AC19D800613F}"/>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2499596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3B7B9-9CE9-4C79-A207-3BFBCAC8A144}"/>
              </a:ext>
            </a:extLst>
          </p:cNvPr>
          <p:cNvSpPr txBox="1"/>
          <p:nvPr/>
        </p:nvSpPr>
        <p:spPr>
          <a:xfrm>
            <a:off x="503064" y="516114"/>
            <a:ext cx="10972800" cy="584775"/>
          </a:xfrm>
          <a:prstGeom prst="rect">
            <a:avLst/>
          </a:prstGeom>
          <a:noFill/>
        </p:spPr>
        <p:txBody>
          <a:bodyPr wrap="square" rtlCol="0">
            <a:spAutoFit/>
          </a:bodyPr>
          <a:lstStyle/>
          <a:p>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Strategies</a:t>
            </a:r>
          </a:p>
        </p:txBody>
      </p:sp>
      <p:sp>
        <p:nvSpPr>
          <p:cNvPr id="5" name="TextBox 4">
            <a:extLst>
              <a:ext uri="{FF2B5EF4-FFF2-40B4-BE49-F238E27FC236}">
                <a16:creationId xmlns:a16="http://schemas.microsoft.com/office/drawing/2014/main" id="{92EF789C-4CAD-4340-BD98-ACCD6AE82117}"/>
              </a:ext>
            </a:extLst>
          </p:cNvPr>
          <p:cNvSpPr txBox="1"/>
          <p:nvPr/>
        </p:nvSpPr>
        <p:spPr>
          <a:xfrm>
            <a:off x="520819" y="1275406"/>
            <a:ext cx="9051806" cy="1461939"/>
          </a:xfrm>
          <a:prstGeom prst="rect">
            <a:avLst/>
          </a:prstGeom>
          <a:noFill/>
        </p:spPr>
        <p:txBody>
          <a:bodyPr wrap="square" rtlCol="0">
            <a:spAutoFit/>
          </a:bodyPr>
          <a:lstStyle/>
          <a:p>
            <a:pPr rtl="0">
              <a:spcAft>
                <a:spcPts val="600"/>
              </a:spcAft>
            </a:pP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#Not62 approach is holistic and cross-sectional. Health equity for #Not62 is not just about healthcare access and public health policy. It is fundamentally about improving the quality of life - the health </a:t>
            </a:r>
            <a:r>
              <a:rPr lang="en-US" sz="1400" b="0" i="1"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and</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wellness - of Bronx residents. To do this, The #Not62 Campaign considers all aspects of life and addresses the inequities within housing, jobs, food security, mental health, and healthcare that directly impact residents’ health. </a:t>
            </a:r>
          </a:p>
          <a:p>
            <a:pPr rtl="0">
              <a:spcAft>
                <a:spcPts val="600"/>
              </a:spcAft>
            </a:pPr>
            <a:r>
              <a:rPr lang="en-US" sz="14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To achieve this, the #Not62 Campaign will employ the following two strategies:</a:t>
            </a:r>
            <a:endParaRPr lang="en-US" sz="1400" b="1" dirty="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7">
            <a:extLst>
              <a:ext uri="{FF2B5EF4-FFF2-40B4-BE49-F238E27FC236}">
                <a16:creationId xmlns:a16="http://schemas.microsoft.com/office/drawing/2014/main" id="{E3080E61-95C5-4F89-AB42-7B56F1FFEEE4}"/>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CE0AD64-8FAB-4E9B-B35F-5DC26B33BF8B}"/>
              </a:ext>
            </a:extLst>
          </p:cNvPr>
          <p:cNvSpPr txBox="1"/>
          <p:nvPr/>
        </p:nvSpPr>
        <p:spPr>
          <a:xfrm>
            <a:off x="412177" y="3050668"/>
            <a:ext cx="5486400" cy="430887"/>
          </a:xfrm>
          <a:prstGeom prst="rect">
            <a:avLst/>
          </a:prstGeom>
          <a:noFill/>
        </p:spPr>
        <p:txBody>
          <a:bodyPr wrap="square" rtlCol="0">
            <a:spAutoFit/>
          </a:bodyPr>
          <a:lstStyle/>
          <a:p>
            <a:pPr>
              <a:spcAft>
                <a:spcPts val="600"/>
              </a:spcAft>
            </a:pPr>
            <a:r>
              <a:rPr lang="en-US" sz="2200" b="1" i="0" u="none" strike="noStrike" dirty="0">
                <a:solidFill>
                  <a:srgbClr val="F78D26"/>
                </a:solidFill>
                <a:effectLst/>
                <a:latin typeface="Open Sans Extrabold" panose="020B0906030804020204" pitchFamily="34" charset="0"/>
                <a:ea typeface="Open Sans Extrabold" panose="020B0906030804020204" pitchFamily="34" charset="0"/>
                <a:cs typeface="Open Sans Extrabold" panose="020B0906030804020204" pitchFamily="34" charset="0"/>
              </a:rPr>
              <a:t>	Shifting Paradigms</a:t>
            </a:r>
          </a:p>
        </p:txBody>
      </p:sp>
      <p:sp>
        <p:nvSpPr>
          <p:cNvPr id="17" name="TextBox 16">
            <a:extLst>
              <a:ext uri="{FF2B5EF4-FFF2-40B4-BE49-F238E27FC236}">
                <a16:creationId xmlns:a16="http://schemas.microsoft.com/office/drawing/2014/main" id="{871400D6-E990-4A2E-B25E-3FFD794D845C}"/>
              </a:ext>
            </a:extLst>
          </p:cNvPr>
          <p:cNvSpPr txBox="1"/>
          <p:nvPr/>
        </p:nvSpPr>
        <p:spPr>
          <a:xfrm>
            <a:off x="412177" y="3989041"/>
            <a:ext cx="6097508" cy="430887"/>
          </a:xfrm>
          <a:prstGeom prst="rect">
            <a:avLst/>
          </a:prstGeom>
          <a:noFill/>
        </p:spPr>
        <p:txBody>
          <a:bodyPr wrap="square">
            <a:spAutoFit/>
          </a:bodyPr>
          <a:lstStyle/>
          <a:p>
            <a:pPr>
              <a:spcAft>
                <a:spcPts val="600"/>
              </a:spcAft>
            </a:pPr>
            <a:r>
              <a:rPr lang="en-US" sz="2200" b="1" i="0" u="none" strike="noStrike" dirty="0">
                <a:solidFill>
                  <a:srgbClr val="F78D26"/>
                </a:solidFill>
                <a:effectLst/>
                <a:latin typeface="Open Sans Extrabold" panose="020B0906030804020204" pitchFamily="34" charset="0"/>
                <a:ea typeface="Open Sans Extrabold" panose="020B0906030804020204" pitchFamily="34" charset="0"/>
                <a:cs typeface="Open Sans Extrabold" panose="020B0906030804020204" pitchFamily="34" charset="0"/>
              </a:rPr>
              <a:t>	Making Connections</a:t>
            </a:r>
            <a:endParaRPr lang="en-US" sz="2200" b="0" dirty="0">
              <a:solidFill>
                <a:srgbClr val="F78D26"/>
              </a:solidFill>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1" name="TextBox 10">
            <a:extLst>
              <a:ext uri="{FF2B5EF4-FFF2-40B4-BE49-F238E27FC236}">
                <a16:creationId xmlns:a16="http://schemas.microsoft.com/office/drawing/2014/main" id="{90D54596-73F1-435A-8B1A-60879DF5DFF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cs typeface="Prompt Thin" panose="020B0502040204020203" pitchFamily="2" charset="-34"/>
              </a:rPr>
              <a:t>22 - Strategies &amp; Tactics</a:t>
            </a:r>
            <a:endParaRPr lang="en-US" sz="1200" b="1" dirty="0">
              <a:solidFill>
                <a:srgbClr val="B35F0E"/>
              </a:solidFill>
              <a:latin typeface="Proxima Nova"/>
              <a:cs typeface="Prompt Thin" panose="020B0502040204020203" pitchFamily="2" charset="-34"/>
            </a:endParaRPr>
          </a:p>
        </p:txBody>
      </p:sp>
      <p:sp>
        <p:nvSpPr>
          <p:cNvPr id="12" name="TextBox 11">
            <a:extLst>
              <a:ext uri="{FF2B5EF4-FFF2-40B4-BE49-F238E27FC236}">
                <a16:creationId xmlns:a16="http://schemas.microsoft.com/office/drawing/2014/main" id="{530C20F3-17E4-4C1B-AAA0-933E29B025B2}"/>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cs typeface="Prompt Thin" panose="020B0502040204020203" pitchFamily="2" charset="-34"/>
              </a:rPr>
              <a:t>#Not62 Community Campaign Action Plan</a:t>
            </a:r>
          </a:p>
        </p:txBody>
      </p:sp>
      <p:pic>
        <p:nvPicPr>
          <p:cNvPr id="14" name="Picture 13" descr="Icon&#10;&#10;Description automatically generated">
            <a:extLst>
              <a:ext uri="{FF2B5EF4-FFF2-40B4-BE49-F238E27FC236}">
                <a16:creationId xmlns:a16="http://schemas.microsoft.com/office/drawing/2014/main" id="{1E59F76F-1AE6-4B63-B46D-46A517EFEF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3872379"/>
            <a:ext cx="664210" cy="664210"/>
          </a:xfrm>
          <a:prstGeom prst="rect">
            <a:avLst/>
          </a:prstGeom>
        </p:spPr>
      </p:pic>
      <p:pic>
        <p:nvPicPr>
          <p:cNvPr id="21" name="Picture 20" descr="Icon&#10;&#10;Description automatically generated">
            <a:extLst>
              <a:ext uri="{FF2B5EF4-FFF2-40B4-BE49-F238E27FC236}">
                <a16:creationId xmlns:a16="http://schemas.microsoft.com/office/drawing/2014/main" id="{15B1396E-A6EA-4E70-95B7-3123C6FDE6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2936341"/>
            <a:ext cx="664210" cy="664210"/>
          </a:xfrm>
          <a:prstGeom prst="rect">
            <a:avLst/>
          </a:prstGeom>
        </p:spPr>
      </p:pic>
      <p:sp>
        <p:nvSpPr>
          <p:cNvPr id="2" name="Footer Placeholder 1">
            <a:extLst>
              <a:ext uri="{FF2B5EF4-FFF2-40B4-BE49-F238E27FC236}">
                <a16:creationId xmlns:a16="http://schemas.microsoft.com/office/drawing/2014/main" id="{FE372F0E-FD76-DB86-086F-D62DB0513BC3}"/>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237943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Icon&#10;&#10;Description automatically generated">
            <a:extLst>
              <a:ext uri="{FF2B5EF4-FFF2-40B4-BE49-F238E27FC236}">
                <a16:creationId xmlns:a16="http://schemas.microsoft.com/office/drawing/2014/main" id="{0FB429AF-D6F1-4CDF-9AC4-B11B4FA3B0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476396"/>
            <a:ext cx="664210" cy="664210"/>
          </a:xfrm>
          <a:prstGeom prst="rect">
            <a:avLst/>
          </a:prstGeom>
        </p:spPr>
      </p:pic>
      <p:pic>
        <p:nvPicPr>
          <p:cNvPr id="20" name="Picture 19" descr="Icon&#10;&#10;Description automatically generated">
            <a:extLst>
              <a:ext uri="{FF2B5EF4-FFF2-40B4-BE49-F238E27FC236}">
                <a16:creationId xmlns:a16="http://schemas.microsoft.com/office/drawing/2014/main" id="{64F26CB0-DF9D-4C23-91E2-23AC92C11F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3672708"/>
            <a:ext cx="664210" cy="664210"/>
          </a:xfrm>
          <a:prstGeom prst="rect">
            <a:avLst/>
          </a:prstGeom>
        </p:spPr>
      </p:pic>
      <p:sp>
        <p:nvSpPr>
          <p:cNvPr id="4" name="TextBox 3">
            <a:extLst>
              <a:ext uri="{FF2B5EF4-FFF2-40B4-BE49-F238E27FC236}">
                <a16:creationId xmlns:a16="http://schemas.microsoft.com/office/drawing/2014/main" id="{1933B7B9-9CE9-4C79-A207-3BFBCAC8A144}"/>
              </a:ext>
            </a:extLst>
          </p:cNvPr>
          <p:cNvSpPr txBox="1"/>
          <p:nvPr/>
        </p:nvSpPr>
        <p:spPr>
          <a:xfrm>
            <a:off x="1332836" y="516114"/>
            <a:ext cx="4977429" cy="584775"/>
          </a:xfrm>
          <a:prstGeom prst="rect">
            <a:avLst/>
          </a:prstGeom>
          <a:noFill/>
        </p:spPr>
        <p:txBody>
          <a:bodyPr wrap="square" rtlCol="0">
            <a:spAutoFit/>
          </a:bodyPr>
          <a:lstStyle/>
          <a:p>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Shifting Paradigms</a:t>
            </a:r>
          </a:p>
        </p:txBody>
      </p:sp>
      <p:sp>
        <p:nvSpPr>
          <p:cNvPr id="8" name="Rectangle 7">
            <a:extLst>
              <a:ext uri="{FF2B5EF4-FFF2-40B4-BE49-F238E27FC236}">
                <a16:creationId xmlns:a16="http://schemas.microsoft.com/office/drawing/2014/main" id="{E3080E61-95C5-4F89-AB42-7B56F1FFEEE4}"/>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CE0AD64-8FAB-4E9B-B35F-5DC26B33BF8B}"/>
              </a:ext>
            </a:extLst>
          </p:cNvPr>
          <p:cNvSpPr txBox="1"/>
          <p:nvPr/>
        </p:nvSpPr>
        <p:spPr>
          <a:xfrm>
            <a:off x="521312" y="1276322"/>
            <a:ext cx="9041788" cy="2262158"/>
          </a:xfrm>
          <a:prstGeom prst="rect">
            <a:avLst/>
          </a:prstGeom>
          <a:noFill/>
        </p:spPr>
        <p:txBody>
          <a:bodyPr wrap="square" rtlCol="0">
            <a:spAutoFit/>
          </a:bodyPr>
          <a:lstStyle/>
          <a:p>
            <a:pPr marL="285750" indent="-285750" rtl="0" fontAlgn="base">
              <a:spcAft>
                <a:spcPts val="600"/>
              </a:spcAft>
              <a:buFont typeface="Arial" panose="020B0604020202020204" pitchFamily="34" charset="0"/>
              <a:buChar char="•"/>
            </a:pP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#Not62 Campaign clearly communicates that the </a:t>
            </a:r>
            <a:r>
              <a:rPr lang="en-US" sz="14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Bronx is the least healthy county</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in New York State, an effective hook and first step in confronting the health disparities Bronx residents face.</a:t>
            </a:r>
          </a:p>
          <a:p>
            <a:pPr marL="285750" indent="-285750" rtl="0" fontAlgn="base">
              <a:spcAft>
                <a:spcPts val="600"/>
              </a:spcAft>
              <a:buFont typeface="Arial" panose="020B0604020202020204" pitchFamily="34" charset="0"/>
              <a:buChar char="•"/>
            </a:pP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#Not62 Campaign </a:t>
            </a:r>
            <a:r>
              <a:rPr lang="en-US" sz="14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changes the conversation</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around health in the Bronx.</a:t>
            </a:r>
          </a:p>
          <a:p>
            <a:pPr marL="742950" lvl="1" indent="-285750" fontAlgn="base">
              <a:spcAft>
                <a:spcPts val="600"/>
              </a:spcAft>
              <a:buFont typeface="Arial" panose="020B0604020202020204" pitchFamily="34" charset="0"/>
              <a:buChar char="•"/>
            </a:pP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Bronx has to do things differently. </a:t>
            </a:r>
            <a:r>
              <a:rPr lang="en-US" sz="14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Health in the Bronx must be prioritized</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which can only happen if everybody recognizes their responsibility for the health of the borough, for the residents.</a:t>
            </a:r>
          </a:p>
          <a:p>
            <a:pPr marL="742950" lvl="1" indent="-285750">
              <a:spcAft>
                <a:spcPts val="600"/>
              </a:spcAft>
              <a:buFont typeface="Arial" panose="020B0604020202020204" pitchFamily="34" charset="0"/>
              <a:buChar char="•"/>
            </a:pP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#Not62 shows</a:t>
            </a:r>
            <a:r>
              <a:rPr lang="en-US" sz="14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how </a:t>
            </a:r>
            <a:r>
              <a:rPr lang="en-US" sz="14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everyone</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US" sz="14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has a role to play in making the Bronx healthier,</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from individuals, to medical institutions, faith-based organizations, businesses, elected officials, and municipal bodies.</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DAEC4827-A746-4BAA-B00B-7CBE1FA932C0}"/>
              </a:ext>
            </a:extLst>
          </p:cNvPr>
          <p:cNvSpPr txBox="1"/>
          <p:nvPr/>
        </p:nvSpPr>
        <p:spPr>
          <a:xfrm>
            <a:off x="1332230" y="3713913"/>
            <a:ext cx="10160000" cy="584775"/>
          </a:xfrm>
          <a:prstGeom prst="rect">
            <a:avLst/>
          </a:prstGeom>
          <a:noFill/>
        </p:spPr>
        <p:txBody>
          <a:bodyPr wrap="square" rtlCol="0">
            <a:spAutoFit/>
          </a:bodyPr>
          <a:lstStyle/>
          <a:p>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Making Connections</a:t>
            </a:r>
          </a:p>
        </p:txBody>
      </p:sp>
      <p:sp>
        <p:nvSpPr>
          <p:cNvPr id="12" name="TextBox 11">
            <a:extLst>
              <a:ext uri="{FF2B5EF4-FFF2-40B4-BE49-F238E27FC236}">
                <a16:creationId xmlns:a16="http://schemas.microsoft.com/office/drawing/2014/main" id="{51E8A73D-8CB8-42E2-9E62-1359E7F0E18F}"/>
              </a:ext>
            </a:extLst>
          </p:cNvPr>
          <p:cNvSpPr txBox="1"/>
          <p:nvPr/>
        </p:nvSpPr>
        <p:spPr>
          <a:xfrm>
            <a:off x="520819" y="4473205"/>
            <a:ext cx="8585081" cy="1323439"/>
          </a:xfrm>
          <a:prstGeom prst="rect">
            <a:avLst/>
          </a:prstGeom>
          <a:noFill/>
        </p:spPr>
        <p:txBody>
          <a:bodyPr wrap="square">
            <a:spAutoFit/>
          </a:bodyPr>
          <a:lstStyle/>
          <a:p>
            <a:pPr marL="285750" indent="-285750" rtl="0" fontAlgn="base">
              <a:spcAft>
                <a:spcPts val="600"/>
              </a:spcAft>
              <a:buFont typeface="Arial" panose="020B0604020202020204" pitchFamily="34" charset="0"/>
              <a:buChar char="•"/>
            </a:pP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#Not62 Campaign </a:t>
            </a:r>
            <a:r>
              <a:rPr lang="en-US" sz="14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facilitates connections and collaborates with multi-sector partners</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to address the most pressing health disparities impacting Bronx residents.</a:t>
            </a:r>
          </a:p>
          <a:p>
            <a:pPr marL="285750" indent="-285750" rtl="0" fontAlgn="base">
              <a:spcAft>
                <a:spcPts val="600"/>
              </a:spcAft>
              <a:buFont typeface="Arial" panose="020B0604020202020204" pitchFamily="34" charset="0"/>
              <a:buChar char="•"/>
            </a:pP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#Not62 Campaign is an</a:t>
            </a:r>
            <a:r>
              <a:rPr lang="en-US" sz="14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information conduit</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between partners across sectors.</a:t>
            </a:r>
          </a:p>
          <a:p>
            <a:pPr marL="285750" indent="-285750">
              <a:spcAft>
                <a:spcPts val="600"/>
              </a:spcAft>
              <a:buFont typeface="Arial" panose="020B0604020202020204" pitchFamily="34" charset="0"/>
              <a:buChar char="•"/>
            </a:pP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#Not62 Campaign is a key </a:t>
            </a:r>
            <a:r>
              <a:rPr lang="en-US" sz="14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catalyst of actions taken by partners</a:t>
            </a: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that improve the health of Bronx residents</a:t>
            </a:r>
          </a:p>
        </p:txBody>
      </p:sp>
      <p:sp>
        <p:nvSpPr>
          <p:cNvPr id="13" name="TextBox 12">
            <a:extLst>
              <a:ext uri="{FF2B5EF4-FFF2-40B4-BE49-F238E27FC236}">
                <a16:creationId xmlns:a16="http://schemas.microsoft.com/office/drawing/2014/main" id="{51DA622D-9363-4991-8828-F083EEE7B3BD}"/>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23 - Strategies &amp; Tactics</a:t>
            </a:r>
            <a:endParaRPr lang="en-US" sz="1200" b="1" dirty="0">
              <a:solidFill>
                <a:srgbClr val="B35F0E"/>
              </a:solidFill>
              <a:latin typeface="Proxima Nova"/>
            </a:endParaRPr>
          </a:p>
        </p:txBody>
      </p:sp>
      <p:sp>
        <p:nvSpPr>
          <p:cNvPr id="14" name="TextBox 13">
            <a:extLst>
              <a:ext uri="{FF2B5EF4-FFF2-40B4-BE49-F238E27FC236}">
                <a16:creationId xmlns:a16="http://schemas.microsoft.com/office/drawing/2014/main" id="{34F2C4FA-2FAC-468E-A441-8510A1FFB914}"/>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2" name="Footer Placeholder 1">
            <a:extLst>
              <a:ext uri="{FF2B5EF4-FFF2-40B4-BE49-F238E27FC236}">
                <a16:creationId xmlns:a16="http://schemas.microsoft.com/office/drawing/2014/main" id="{35972C9E-B594-3A65-54EA-FB0D9FF96574}"/>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2534634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0CE0AD64-8FAB-4E9B-B35F-5DC26B33BF8B}"/>
              </a:ext>
            </a:extLst>
          </p:cNvPr>
          <p:cNvSpPr txBox="1"/>
          <p:nvPr/>
        </p:nvSpPr>
        <p:spPr>
          <a:xfrm>
            <a:off x="520818" y="2285141"/>
            <a:ext cx="11061581" cy="3323987"/>
          </a:xfrm>
          <a:prstGeom prst="rect">
            <a:avLst/>
          </a:prstGeom>
          <a:noFill/>
        </p:spPr>
        <p:txBody>
          <a:bodyPr wrap="square" rtlCol="0">
            <a:spAutoFit/>
          </a:bodyPr>
          <a:lstStyle/>
          <a:p>
            <a:pPr marL="742950" lvl="1" fontAlgn="base">
              <a:spcBef>
                <a:spcPts val="1800"/>
              </a:spcBef>
              <a:spcAft>
                <a:spcPts val="1200"/>
              </a:spcAft>
            </a:pPr>
            <a:r>
              <a:rPr lang="en-US" sz="2200" b="0" i="0" u="none" strike="noStrike" dirty="0">
                <a:solidFill>
                  <a:srgbClr val="F78D26"/>
                </a:solidFill>
                <a:effectLst/>
                <a:latin typeface="Open Sans Extrabold" panose="020B0906030804020204" pitchFamily="34" charset="0"/>
                <a:ea typeface="Open Sans Extrabold" panose="020B0906030804020204" pitchFamily="34" charset="0"/>
                <a:cs typeface="Open Sans Extrabold" panose="020B0906030804020204" pitchFamily="34" charset="0"/>
              </a:rPr>
              <a:t>Healthy Food Access, Food Security, Nutrition, and Healthy Behaviors</a:t>
            </a:r>
          </a:p>
          <a:p>
            <a:pPr marL="742950" lvl="1" fontAlgn="base">
              <a:spcBef>
                <a:spcPts val="1800"/>
              </a:spcBef>
              <a:spcAft>
                <a:spcPts val="1200"/>
              </a:spcAft>
            </a:pPr>
            <a:r>
              <a:rPr lang="en-US" sz="2200" b="0" i="0" u="none" strike="noStrike" dirty="0">
                <a:solidFill>
                  <a:srgbClr val="F78D26"/>
                </a:solidFill>
                <a:effectLst/>
                <a:latin typeface="Open Sans Extrabold" panose="020B0906030804020204" pitchFamily="34" charset="0"/>
                <a:ea typeface="Open Sans Extrabold" panose="020B0906030804020204" pitchFamily="34" charset="0"/>
                <a:cs typeface="Open Sans Extrabold" panose="020B0906030804020204" pitchFamily="34" charset="0"/>
              </a:rPr>
              <a:t>Mental Health, Community Wellbeing, Resiliency, and Preparedness</a:t>
            </a:r>
          </a:p>
          <a:p>
            <a:pPr marL="742950" lvl="1" fontAlgn="base">
              <a:spcBef>
                <a:spcPts val="1800"/>
              </a:spcBef>
              <a:spcAft>
                <a:spcPts val="1200"/>
              </a:spcAft>
            </a:pPr>
            <a:r>
              <a:rPr lang="en-US" sz="2200" b="0" i="0" u="none" strike="noStrike" dirty="0">
                <a:solidFill>
                  <a:srgbClr val="F78D26"/>
                </a:solidFill>
                <a:effectLst/>
                <a:latin typeface="Open Sans Extrabold" panose="020B0906030804020204" pitchFamily="34" charset="0"/>
                <a:ea typeface="Open Sans Extrabold" panose="020B0906030804020204" pitchFamily="34" charset="0"/>
                <a:cs typeface="Open Sans Extrabold" panose="020B0906030804020204" pitchFamily="34" charset="0"/>
              </a:rPr>
              <a:t>Workforce and Economic Development</a:t>
            </a:r>
          </a:p>
          <a:p>
            <a:pPr marL="742950" lvl="1" fontAlgn="base">
              <a:spcBef>
                <a:spcPts val="1800"/>
              </a:spcBef>
              <a:spcAft>
                <a:spcPts val="1200"/>
              </a:spcAft>
            </a:pPr>
            <a:r>
              <a:rPr lang="en-US" sz="2200" b="0" i="0" u="none" strike="noStrike" dirty="0">
                <a:solidFill>
                  <a:srgbClr val="F78D26"/>
                </a:solidFill>
                <a:effectLst/>
                <a:latin typeface="Open Sans Extrabold" panose="020B0906030804020204" pitchFamily="34" charset="0"/>
                <a:ea typeface="Open Sans Extrabold" panose="020B0906030804020204" pitchFamily="34" charset="0"/>
                <a:cs typeface="Open Sans Extrabold" panose="020B0906030804020204" pitchFamily="34" charset="0"/>
              </a:rPr>
              <a:t>Health Care Access</a:t>
            </a:r>
          </a:p>
          <a:p>
            <a:pPr marL="742950" lvl="1" fontAlgn="base">
              <a:spcBef>
                <a:spcPts val="1800"/>
              </a:spcBef>
              <a:spcAft>
                <a:spcPts val="1200"/>
              </a:spcAft>
            </a:pPr>
            <a:r>
              <a:rPr lang="en-US" sz="2200" b="0" i="0" u="none" strike="noStrike" dirty="0">
                <a:solidFill>
                  <a:srgbClr val="F78D26"/>
                </a:solidFill>
                <a:effectLst/>
                <a:latin typeface="Open Sans Extrabold" panose="020B0906030804020204" pitchFamily="34" charset="0"/>
                <a:ea typeface="Open Sans Extrabold" panose="020B0906030804020204" pitchFamily="34" charset="0"/>
                <a:cs typeface="Open Sans Extrabold" panose="020B0906030804020204" pitchFamily="34" charset="0"/>
              </a:rPr>
              <a:t>Built Environments and Housing Quality</a:t>
            </a:r>
          </a:p>
        </p:txBody>
      </p:sp>
      <p:pic>
        <p:nvPicPr>
          <p:cNvPr id="9" name="Picture 8" descr="Logo&#10;&#10;Description automatically generated">
            <a:extLst>
              <a:ext uri="{FF2B5EF4-FFF2-40B4-BE49-F238E27FC236}">
                <a16:creationId xmlns:a16="http://schemas.microsoft.com/office/drawing/2014/main" id="{D6E5AC66-FA31-4C4C-8746-B20AF20BEF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265" y="2913682"/>
            <a:ext cx="597409" cy="598933"/>
          </a:xfrm>
          <a:prstGeom prst="rect">
            <a:avLst/>
          </a:prstGeom>
        </p:spPr>
      </p:pic>
      <p:pic>
        <p:nvPicPr>
          <p:cNvPr id="12" name="Picture 11" descr="Logo&#10;&#10;Description automatically generated">
            <a:extLst>
              <a:ext uri="{FF2B5EF4-FFF2-40B4-BE49-F238E27FC236}">
                <a16:creationId xmlns:a16="http://schemas.microsoft.com/office/drawing/2014/main" id="{CAB79119-9A47-4060-A087-97B7540E9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265" y="3631886"/>
            <a:ext cx="597409" cy="598933"/>
          </a:xfrm>
          <a:prstGeom prst="rect">
            <a:avLst/>
          </a:prstGeom>
        </p:spPr>
      </p:pic>
      <p:pic>
        <p:nvPicPr>
          <p:cNvPr id="21" name="Picture 20" descr="Icon&#10;&#10;Description automatically generated">
            <a:extLst>
              <a:ext uri="{FF2B5EF4-FFF2-40B4-BE49-F238E27FC236}">
                <a16:creationId xmlns:a16="http://schemas.microsoft.com/office/drawing/2014/main" id="{C092D38E-ABF6-45DD-BB55-7E98AD384B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266" y="5066769"/>
            <a:ext cx="598933" cy="597409"/>
          </a:xfrm>
          <a:prstGeom prst="rect">
            <a:avLst/>
          </a:prstGeom>
        </p:spPr>
      </p:pic>
      <p:pic>
        <p:nvPicPr>
          <p:cNvPr id="23" name="Picture 22" descr="Logo, icon&#10;&#10;Description automatically generated">
            <a:extLst>
              <a:ext uri="{FF2B5EF4-FFF2-40B4-BE49-F238E27FC236}">
                <a16:creationId xmlns:a16="http://schemas.microsoft.com/office/drawing/2014/main" id="{EFD6F1E4-7A0F-439B-9E40-868C85B7DB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9266" y="4350090"/>
            <a:ext cx="597409" cy="597409"/>
          </a:xfrm>
          <a:prstGeom prst="rect">
            <a:avLst/>
          </a:prstGeom>
        </p:spPr>
      </p:pic>
      <p:pic>
        <p:nvPicPr>
          <p:cNvPr id="27" name="Picture 26" descr="Logo, icon&#10;&#10;Description automatically generated">
            <a:extLst>
              <a:ext uri="{FF2B5EF4-FFF2-40B4-BE49-F238E27FC236}">
                <a16:creationId xmlns:a16="http://schemas.microsoft.com/office/drawing/2014/main" id="{8F551555-0634-46F6-9EF2-98F9A2C18A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9266" y="2197003"/>
            <a:ext cx="597409" cy="597409"/>
          </a:xfrm>
          <a:prstGeom prst="rect">
            <a:avLst/>
          </a:prstGeom>
        </p:spPr>
      </p:pic>
      <p:sp>
        <p:nvSpPr>
          <p:cNvPr id="4" name="TextBox 3">
            <a:extLst>
              <a:ext uri="{FF2B5EF4-FFF2-40B4-BE49-F238E27FC236}">
                <a16:creationId xmlns:a16="http://schemas.microsoft.com/office/drawing/2014/main" id="{1933B7B9-9CE9-4C79-A207-3BFBCAC8A144}"/>
              </a:ext>
            </a:extLst>
          </p:cNvPr>
          <p:cNvSpPr txBox="1"/>
          <p:nvPr/>
        </p:nvSpPr>
        <p:spPr>
          <a:xfrm>
            <a:off x="503064" y="516114"/>
            <a:ext cx="10972800" cy="584775"/>
          </a:xfrm>
          <a:prstGeom prst="rect">
            <a:avLst/>
          </a:prstGeom>
          <a:noFill/>
        </p:spPr>
        <p:txBody>
          <a:bodyPr wrap="square" rtlCol="0">
            <a:spAutoFit/>
          </a:bodyPr>
          <a:lstStyle/>
          <a:p>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Action Areas</a:t>
            </a:r>
          </a:p>
        </p:txBody>
      </p:sp>
      <p:sp>
        <p:nvSpPr>
          <p:cNvPr id="5" name="TextBox 4">
            <a:extLst>
              <a:ext uri="{FF2B5EF4-FFF2-40B4-BE49-F238E27FC236}">
                <a16:creationId xmlns:a16="http://schemas.microsoft.com/office/drawing/2014/main" id="{92EF789C-4CAD-4340-BD98-ACCD6AE82117}"/>
              </a:ext>
            </a:extLst>
          </p:cNvPr>
          <p:cNvSpPr txBox="1"/>
          <p:nvPr/>
        </p:nvSpPr>
        <p:spPr>
          <a:xfrm>
            <a:off x="520819" y="1257300"/>
            <a:ext cx="8318382" cy="738664"/>
          </a:xfrm>
          <a:prstGeom prst="rect">
            <a:avLst/>
          </a:prstGeom>
          <a:noFill/>
        </p:spPr>
        <p:txBody>
          <a:bodyPr wrap="square" rtlCol="0">
            <a:spAutoFit/>
          </a:bodyPr>
          <a:lstStyle/>
          <a:p>
            <a:pPr rtl="0">
              <a:spcAft>
                <a:spcPts val="600"/>
              </a:spcAft>
            </a:pPr>
            <a:r>
              <a:rPr lang="en-US"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#Not62 Campaign is committed to tackling health inequities across multiple sectors. For the next five years, #Not62 will focus on the following action areas, which encompass the most urgent and important challenges Bronx residents face in attaining their highest levels of health.</a:t>
            </a:r>
            <a:endParaRPr lang="en-US" sz="1400" b="1" dirty="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7">
            <a:extLst>
              <a:ext uri="{FF2B5EF4-FFF2-40B4-BE49-F238E27FC236}">
                <a16:creationId xmlns:a16="http://schemas.microsoft.com/office/drawing/2014/main" id="{E3080E61-95C5-4F89-AB42-7B56F1FFEEE4}"/>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AC0581D-851D-4F3F-BDB5-76B3E5D7359E}"/>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24 - Strategies &amp; Tactics</a:t>
            </a:r>
            <a:endParaRPr lang="en-US" sz="1200" b="1" dirty="0">
              <a:solidFill>
                <a:srgbClr val="B35F0E"/>
              </a:solidFill>
              <a:latin typeface="Proxima Nova"/>
            </a:endParaRPr>
          </a:p>
        </p:txBody>
      </p:sp>
      <p:sp>
        <p:nvSpPr>
          <p:cNvPr id="19" name="TextBox 18">
            <a:extLst>
              <a:ext uri="{FF2B5EF4-FFF2-40B4-BE49-F238E27FC236}">
                <a16:creationId xmlns:a16="http://schemas.microsoft.com/office/drawing/2014/main" id="{7ADABAB5-F926-41C9-AA6F-2CC0446DC2E9}"/>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2" name="Footer Placeholder 1">
            <a:extLst>
              <a:ext uri="{FF2B5EF4-FFF2-40B4-BE49-F238E27FC236}">
                <a16:creationId xmlns:a16="http://schemas.microsoft.com/office/drawing/2014/main" id="{9707108D-2288-655B-AF50-61F0ECEDD4D7}"/>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1526551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 icon&#10;&#10;Description automatically generated">
            <a:extLst>
              <a:ext uri="{FF2B5EF4-FFF2-40B4-BE49-F238E27FC236}">
                <a16:creationId xmlns:a16="http://schemas.microsoft.com/office/drawing/2014/main" id="{1754623D-D6AC-47FE-9014-CBBA4CC283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976" y="463789"/>
            <a:ext cx="686186" cy="686186"/>
          </a:xfrm>
          <a:prstGeom prst="rect">
            <a:avLst/>
          </a:prstGeom>
        </p:spPr>
      </p:pic>
      <p:sp>
        <p:nvSpPr>
          <p:cNvPr id="4" name="TextBox 3">
            <a:extLst>
              <a:ext uri="{FF2B5EF4-FFF2-40B4-BE49-F238E27FC236}">
                <a16:creationId xmlns:a16="http://schemas.microsoft.com/office/drawing/2014/main" id="{1933B7B9-9CE9-4C79-A207-3BFBCAC8A144}"/>
              </a:ext>
            </a:extLst>
          </p:cNvPr>
          <p:cNvSpPr txBox="1"/>
          <p:nvPr/>
        </p:nvSpPr>
        <p:spPr>
          <a:xfrm>
            <a:off x="503065" y="373239"/>
            <a:ext cx="9173596" cy="1077218"/>
          </a:xfrm>
          <a:prstGeom prst="rect">
            <a:avLst/>
          </a:prstGeom>
          <a:noFill/>
        </p:spPr>
        <p:txBody>
          <a:bodyPr wrap="square" rtlCol="0">
            <a:spAutoFit/>
          </a:bodyPr>
          <a:lstStyle/>
          <a:p>
            <a:pPr marL="742950" lvl="1" fontAlgn="base">
              <a:spcBef>
                <a:spcPts val="1200"/>
              </a:spcBef>
              <a:spcAft>
                <a:spcPts val="1200"/>
              </a:spcAft>
            </a:pPr>
            <a:r>
              <a:rPr lang="en-US" sz="3200" b="0" i="0" u="none" strike="noStrike" dirty="0">
                <a:solidFill>
                  <a:srgbClr val="F78D26"/>
                </a:solidFill>
                <a:effectLst/>
                <a:latin typeface="Proxima Nova Black" panose="02000506030000020004" pitchFamily="50" charset="0"/>
                <a:ea typeface="Open Sans Extrabold" panose="020B0906030804020204" pitchFamily="34" charset="0"/>
                <a:cs typeface="Open Sans Extrabold" panose="020B0906030804020204" pitchFamily="34" charset="0"/>
              </a:rPr>
              <a:t>Healthy Food Access, Food Security, Nutrition, and Healthy Behaviors</a:t>
            </a:r>
            <a:r>
              <a:rPr lang="en-US" sz="1800" b="0" i="0" u="none" strike="noStrike" dirty="0">
                <a:solidFill>
                  <a:srgbClr val="F78D26"/>
                </a:solidFill>
                <a:effectLst/>
                <a:latin typeface="Proxima Nova Black" panose="02000506030000020004" pitchFamily="50" charset="0"/>
                <a:ea typeface="Open Sans Extrabold" panose="020B0906030804020204" pitchFamily="34" charset="0"/>
                <a:cs typeface="Open Sans Extrabold" panose="020B0906030804020204" pitchFamily="34" charset="0"/>
              </a:rPr>
              <a:t>  (1 of 3)</a:t>
            </a:r>
          </a:p>
        </p:txBody>
      </p:sp>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25 -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8" name="Rectangle 7">
            <a:extLst>
              <a:ext uri="{FF2B5EF4-FFF2-40B4-BE49-F238E27FC236}">
                <a16:creationId xmlns:a16="http://schemas.microsoft.com/office/drawing/2014/main" id="{ACC0CCE3-D834-4546-B06B-934BD0BECEC4}"/>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2">
            <a:extLst>
              <a:ext uri="{FF2B5EF4-FFF2-40B4-BE49-F238E27FC236}">
                <a16:creationId xmlns:a16="http://schemas.microsoft.com/office/drawing/2014/main" id="{ECF7A5D0-0032-41CB-A8EB-AD4281E06F9E}"/>
              </a:ext>
            </a:extLst>
          </p:cNvPr>
          <p:cNvGraphicFramePr>
            <a:graphicFrameLocks noGrp="1"/>
          </p:cNvGraphicFramePr>
          <p:nvPr/>
        </p:nvGraphicFramePr>
        <p:xfrm>
          <a:off x="614316" y="1533522"/>
          <a:ext cx="10972800" cy="4596562"/>
        </p:xfrm>
        <a:graphic>
          <a:graphicData uri="http://schemas.openxmlformats.org/drawingml/2006/table">
            <a:tbl>
              <a:tblPr firstRow="1" bandRow="1">
                <a:tableStyleId>{5C22544A-7EE6-4342-B048-85BDC9FD1C3A}</a:tableStyleId>
              </a:tblPr>
              <a:tblGrid>
                <a:gridCol w="2000250">
                  <a:extLst>
                    <a:ext uri="{9D8B030D-6E8A-4147-A177-3AD203B41FA5}">
                      <a16:colId xmlns:a16="http://schemas.microsoft.com/office/drawing/2014/main" val="172991480"/>
                    </a:ext>
                  </a:extLst>
                </a:gridCol>
                <a:gridCol w="4410075">
                  <a:extLst>
                    <a:ext uri="{9D8B030D-6E8A-4147-A177-3AD203B41FA5}">
                      <a16:colId xmlns:a16="http://schemas.microsoft.com/office/drawing/2014/main" val="2916888785"/>
                    </a:ext>
                  </a:extLst>
                </a:gridCol>
                <a:gridCol w="2381250">
                  <a:extLst>
                    <a:ext uri="{9D8B030D-6E8A-4147-A177-3AD203B41FA5}">
                      <a16:colId xmlns:a16="http://schemas.microsoft.com/office/drawing/2014/main" val="2957803385"/>
                    </a:ext>
                  </a:extLst>
                </a:gridCol>
                <a:gridCol w="2181225">
                  <a:extLst>
                    <a:ext uri="{9D8B030D-6E8A-4147-A177-3AD203B41FA5}">
                      <a16:colId xmlns:a16="http://schemas.microsoft.com/office/drawing/2014/main" val="1900611663"/>
                    </a:ext>
                  </a:extLst>
                </a:gridCol>
              </a:tblGrid>
              <a:tr h="0">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Objectives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Tactics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Partners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latin typeface="Open Sans" panose="020B0606030504020204" pitchFamily="34" charset="0"/>
                          <a:ea typeface="Open Sans" panose="020B0606030504020204" pitchFamily="34" charset="0"/>
                          <a:cs typeface="Open Sans" panose="020B0606030504020204" pitchFamily="34" charset="0"/>
                        </a:rPr>
                        <a:t>Metrics</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extLst>
                  <a:ext uri="{0D108BD9-81ED-4DB2-BD59-A6C34878D82A}">
                    <a16:rowId xmlns:a16="http://schemas.microsoft.com/office/drawing/2014/main" val="2819993959"/>
                  </a:ext>
                </a:extLst>
              </a:tr>
              <a:tr h="4230802">
                <a:tc>
                  <a:txBody>
                    <a:bodyPr/>
                    <a:lstStyle/>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Build awareness around what food insecurity means for Bronx residents and how it impacts overall health in the Bronx.</a:t>
                      </a:r>
                    </a:p>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Promote healthy food and lifestyle choices and daily physical activity.</a:t>
                      </a:r>
                    </a:p>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Increase access to healthy and affordable food. </a:t>
                      </a:r>
                    </a:p>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Reduce food insecurity.</a:t>
                      </a:r>
                    </a:p>
                    <a:p>
                      <a:pPr marL="227013" indent="-227013">
                        <a:buFont typeface="+mj-lt"/>
                        <a:buAutoNum type="arabicPeriod"/>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Strategy: Shifting Paradigms</a:t>
                      </a:r>
                    </a:p>
                    <a:p>
                      <a:pPr marL="285750" indent="-16986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Conduct targeted outreach to Bronx residents, businesses, and institutions.</a:t>
                      </a:r>
                    </a:p>
                    <a:p>
                      <a:pPr marL="285750" indent="-16986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Craft targeted messaging to increase the health literacy of Bronx residents, enabling them to make more informed health-related behavioral choices and decisions for themselves and others.</a:t>
                      </a:r>
                    </a:p>
                    <a:p>
                      <a:pPr marL="285750" indent="-16986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Develop targeted marketing for SNAP enrollment and the use of SNAP benefits on healthy foods.</a:t>
                      </a:r>
                    </a:p>
                    <a:p>
                      <a:pPr marL="285750" indent="-169863" rtl="0" fontAlgn="base">
                        <a:buFont typeface="Arial" panose="020B0604020202020204" pitchFamily="34" charset="0"/>
                        <a:buChar char="•"/>
                      </a:pPr>
                      <a:endPar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Strategy: Making Connections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Continue to work with local bodegas to increase access to healthy, affordable foods.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schools to promote educational programs that promote healthy food and beverage choices.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Promote policies to de-incentivize unhealthy beverages and foods (e.g., sugary beverage tax, promote water consumption).</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local employers to promote healthy food and beverage choices among employees.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Education</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Business and Business Organizations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Community-Based Service Providers (Emergency Food Providers)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Parks and Recreation</a:t>
                      </a:r>
                    </a:p>
                    <a:p>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people reached through outreach campaign</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new pledge cards signed</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Engagement with messaging materials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bodegas and other businesses that displayed messaging materials</a:t>
                      </a:r>
                    </a:p>
                    <a:p>
                      <a:pPr marL="53975" indent="0" rtl="0" fontAlgn="base">
                        <a:buFont typeface="Arial" panose="020B0604020202020204" pitchFamily="34" charset="0"/>
                        <a:buNone/>
                      </a:pPr>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p>
                      <a:pPr marL="53975"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Annual tracking/reporting:</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Household food insecurity</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Rates of obesity</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Rates of diabetes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Rates of physical inactivity</a:t>
                      </a:r>
                    </a:p>
                    <a:p>
                      <a:pPr marL="230188" indent="-176213" rtl="0" fontAlgn="base">
                        <a:buFont typeface="Arial" panose="020B0604020202020204" pitchFamily="34" charset="0"/>
                        <a:buChar char="•"/>
                      </a:pPr>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p>
                      <a:endPar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bl>
          </a:graphicData>
        </a:graphic>
      </p:graphicFrame>
      <p:sp>
        <p:nvSpPr>
          <p:cNvPr id="2" name="Footer Placeholder 1">
            <a:extLst>
              <a:ext uri="{FF2B5EF4-FFF2-40B4-BE49-F238E27FC236}">
                <a16:creationId xmlns:a16="http://schemas.microsoft.com/office/drawing/2014/main" id="{EBD07AB7-C718-E8EC-0C0A-7C83131F69D0}"/>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934180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 icon&#10;&#10;Description automatically generated">
            <a:extLst>
              <a:ext uri="{FF2B5EF4-FFF2-40B4-BE49-F238E27FC236}">
                <a16:creationId xmlns:a16="http://schemas.microsoft.com/office/drawing/2014/main" id="{1754623D-D6AC-47FE-9014-CBBA4CC283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976" y="463789"/>
            <a:ext cx="686186" cy="686186"/>
          </a:xfrm>
          <a:prstGeom prst="rect">
            <a:avLst/>
          </a:prstGeom>
        </p:spPr>
      </p:pic>
      <p:sp>
        <p:nvSpPr>
          <p:cNvPr id="4" name="TextBox 3">
            <a:extLst>
              <a:ext uri="{FF2B5EF4-FFF2-40B4-BE49-F238E27FC236}">
                <a16:creationId xmlns:a16="http://schemas.microsoft.com/office/drawing/2014/main" id="{1933B7B9-9CE9-4C79-A207-3BFBCAC8A144}"/>
              </a:ext>
            </a:extLst>
          </p:cNvPr>
          <p:cNvSpPr txBox="1"/>
          <p:nvPr/>
        </p:nvSpPr>
        <p:spPr>
          <a:xfrm>
            <a:off x="503064" y="373239"/>
            <a:ext cx="9475437" cy="1077218"/>
          </a:xfrm>
          <a:prstGeom prst="rect">
            <a:avLst/>
          </a:prstGeom>
          <a:noFill/>
        </p:spPr>
        <p:txBody>
          <a:bodyPr wrap="square" rtlCol="0">
            <a:spAutoFit/>
          </a:bodyPr>
          <a:lstStyle/>
          <a:p>
            <a:pPr marL="742950" lvl="1" fontAlgn="base">
              <a:spcBef>
                <a:spcPts val="1200"/>
              </a:spcBef>
              <a:spcAft>
                <a:spcPts val="1200"/>
              </a:spcAft>
            </a:pPr>
            <a:r>
              <a:rPr lang="en-US" sz="3200" b="0" i="0" u="none" strike="noStrike" dirty="0">
                <a:solidFill>
                  <a:srgbClr val="F78D26"/>
                </a:solidFill>
                <a:effectLst/>
                <a:latin typeface="Proxima Nova Black" panose="02000506030000020004" pitchFamily="50" charset="0"/>
                <a:ea typeface="Open Sans Extrabold" panose="020B0906030804020204" pitchFamily="34" charset="0"/>
                <a:cs typeface="Open Sans Extrabold" panose="020B0906030804020204" pitchFamily="34" charset="0"/>
              </a:rPr>
              <a:t>Healthy Food Access, Food Security, Nutrition, and Healthy Behaviors</a:t>
            </a:r>
            <a:r>
              <a:rPr lang="en-US" sz="1800" b="0" i="0" u="none" strike="noStrike" dirty="0">
                <a:solidFill>
                  <a:srgbClr val="F78D26"/>
                </a:solidFill>
                <a:effectLst/>
                <a:latin typeface="Proxima Nova Black" panose="02000506030000020004" pitchFamily="50" charset="0"/>
                <a:ea typeface="Open Sans Extrabold" panose="020B0906030804020204" pitchFamily="34" charset="0"/>
                <a:cs typeface="Open Sans Extrabold" panose="020B0906030804020204" pitchFamily="34" charset="0"/>
              </a:rPr>
              <a:t>  (2 of 3)</a:t>
            </a:r>
          </a:p>
        </p:txBody>
      </p:sp>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26 -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8" name="Rectangle 7">
            <a:extLst>
              <a:ext uri="{FF2B5EF4-FFF2-40B4-BE49-F238E27FC236}">
                <a16:creationId xmlns:a16="http://schemas.microsoft.com/office/drawing/2014/main" id="{ACC0CCE3-D834-4546-B06B-934BD0BECEC4}"/>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2">
            <a:extLst>
              <a:ext uri="{FF2B5EF4-FFF2-40B4-BE49-F238E27FC236}">
                <a16:creationId xmlns:a16="http://schemas.microsoft.com/office/drawing/2014/main" id="{ECF7A5D0-0032-41CB-A8EB-AD4281E06F9E}"/>
              </a:ext>
            </a:extLst>
          </p:cNvPr>
          <p:cNvGraphicFramePr>
            <a:graphicFrameLocks noGrp="1"/>
          </p:cNvGraphicFramePr>
          <p:nvPr/>
        </p:nvGraphicFramePr>
        <p:xfrm>
          <a:off x="614316" y="1533522"/>
          <a:ext cx="10972801" cy="4663440"/>
        </p:xfrm>
        <a:graphic>
          <a:graphicData uri="http://schemas.openxmlformats.org/drawingml/2006/table">
            <a:tbl>
              <a:tblPr firstRow="1" bandRow="1">
                <a:tableStyleId>{5C22544A-7EE6-4342-B048-85BDC9FD1C3A}</a:tableStyleId>
              </a:tblPr>
              <a:tblGrid>
                <a:gridCol w="1321016">
                  <a:extLst>
                    <a:ext uri="{9D8B030D-6E8A-4147-A177-3AD203B41FA5}">
                      <a16:colId xmlns:a16="http://schemas.microsoft.com/office/drawing/2014/main" val="172991480"/>
                    </a:ext>
                  </a:extLst>
                </a:gridCol>
                <a:gridCol w="6294268">
                  <a:extLst>
                    <a:ext uri="{9D8B030D-6E8A-4147-A177-3AD203B41FA5}">
                      <a16:colId xmlns:a16="http://schemas.microsoft.com/office/drawing/2014/main" val="1774920898"/>
                    </a:ext>
                  </a:extLst>
                </a:gridCol>
                <a:gridCol w="1988598">
                  <a:extLst>
                    <a:ext uri="{9D8B030D-6E8A-4147-A177-3AD203B41FA5}">
                      <a16:colId xmlns:a16="http://schemas.microsoft.com/office/drawing/2014/main" val="2957803385"/>
                    </a:ext>
                  </a:extLst>
                </a:gridCol>
                <a:gridCol w="1368919">
                  <a:extLst>
                    <a:ext uri="{9D8B030D-6E8A-4147-A177-3AD203B41FA5}">
                      <a16:colId xmlns:a16="http://schemas.microsoft.com/office/drawing/2014/main" val="1900611663"/>
                    </a:ext>
                  </a:extLst>
                </a:gridCol>
              </a:tblGrid>
              <a:tr h="366438">
                <a:tc>
                  <a:txBody>
                    <a:bodyPr/>
                    <a:lstStyle/>
                    <a:p>
                      <a:r>
                        <a:rPr lang="en-US" sz="1800" b="1" dirty="0"/>
                        <a:t>Process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extLst>
                  <a:ext uri="{0D108BD9-81ED-4DB2-BD59-A6C34878D82A}">
                    <a16:rowId xmlns:a16="http://schemas.microsoft.com/office/drawing/2014/main" val="2819993959"/>
                  </a:ext>
                </a:extLst>
              </a:tr>
              <a:tr h="423299">
                <a:tc rowSpan="2">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Recruit Partners</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lead advocates or community partners best suited to co-lead or serve on the Healthy Food Access, Food Security, Nutrition, and Healthy Behaviors Subcommittee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Q3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Set up recruitment meetings with prospective Action Area partners and/or co-leads to introduce the #Not62 vision, action plan, objectives, and secure their commitment to join as a partner by signing the Pledge Form</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Q3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313862878"/>
                  </a:ext>
                </a:extLst>
              </a:tr>
              <a:tr h="423299">
                <a:tc rowSpan="5">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Activate Subcommittee</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objectives, set key priorities, and determine tactics to achieve objectives </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963383301"/>
                  </a:ext>
                </a:extLst>
              </a:tr>
              <a:tr h="423299">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and recruit committee members who are experts in Action Area agenda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720513193"/>
                  </a:ext>
                </a:extLst>
              </a:tr>
              <a:tr h="423299">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Craft a message that clearly communicates connection between healthy food access, food security, nutrition, healthy behaviors and health in the Bronx</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45339263"/>
                  </a:ext>
                </a:extLst>
              </a:tr>
              <a:tr h="423299">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Share top 5 objectives and supporting tactics for Healthy Food Access, Food Security, Nutrition, and Healthy Behaviors with the #Not62 Steering Committee</a:t>
                      </a: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Q1 + Q2</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078051335"/>
                  </a:ext>
                </a:extLst>
              </a:tr>
              <a:tr h="423299">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Meet regularly to design public actions/engagement that supports the top recommendations, priorities, and objectives for each Action Area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monthly</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679585168"/>
                  </a:ext>
                </a:extLst>
              </a:tr>
            </a:tbl>
          </a:graphicData>
        </a:graphic>
      </p:graphicFrame>
      <p:sp>
        <p:nvSpPr>
          <p:cNvPr id="2" name="Footer Placeholder 1">
            <a:extLst>
              <a:ext uri="{FF2B5EF4-FFF2-40B4-BE49-F238E27FC236}">
                <a16:creationId xmlns:a16="http://schemas.microsoft.com/office/drawing/2014/main" id="{A1503A03-32F0-629A-50E2-9D386A18C927}"/>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189895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 icon&#10;&#10;Description automatically generated">
            <a:extLst>
              <a:ext uri="{FF2B5EF4-FFF2-40B4-BE49-F238E27FC236}">
                <a16:creationId xmlns:a16="http://schemas.microsoft.com/office/drawing/2014/main" id="{1754623D-D6AC-47FE-9014-CBBA4CC283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976" y="463789"/>
            <a:ext cx="686186" cy="686186"/>
          </a:xfrm>
          <a:prstGeom prst="rect">
            <a:avLst/>
          </a:prstGeom>
        </p:spPr>
      </p:pic>
      <p:sp>
        <p:nvSpPr>
          <p:cNvPr id="4" name="TextBox 3">
            <a:extLst>
              <a:ext uri="{FF2B5EF4-FFF2-40B4-BE49-F238E27FC236}">
                <a16:creationId xmlns:a16="http://schemas.microsoft.com/office/drawing/2014/main" id="{1933B7B9-9CE9-4C79-A207-3BFBCAC8A144}"/>
              </a:ext>
            </a:extLst>
          </p:cNvPr>
          <p:cNvSpPr txBox="1"/>
          <p:nvPr/>
        </p:nvSpPr>
        <p:spPr>
          <a:xfrm>
            <a:off x="503064" y="373239"/>
            <a:ext cx="9581969" cy="1077218"/>
          </a:xfrm>
          <a:prstGeom prst="rect">
            <a:avLst/>
          </a:prstGeom>
          <a:noFill/>
        </p:spPr>
        <p:txBody>
          <a:bodyPr wrap="square" rtlCol="0">
            <a:spAutoFit/>
          </a:bodyPr>
          <a:lstStyle/>
          <a:p>
            <a:pPr marL="742950" lvl="1" fontAlgn="base">
              <a:spcBef>
                <a:spcPts val="1200"/>
              </a:spcBef>
              <a:spcAft>
                <a:spcPts val="1200"/>
              </a:spcAft>
            </a:pPr>
            <a:r>
              <a:rPr lang="en-US" sz="3200" b="0" i="0" u="none" strike="noStrike" dirty="0">
                <a:solidFill>
                  <a:srgbClr val="F78D26"/>
                </a:solidFill>
                <a:effectLst/>
                <a:latin typeface="Proxima Nova Black" panose="02000506030000020004" pitchFamily="50" charset="0"/>
                <a:ea typeface="Open Sans Extrabold" panose="020B0906030804020204" pitchFamily="34" charset="0"/>
                <a:cs typeface="Open Sans Extrabold" panose="020B0906030804020204" pitchFamily="34" charset="0"/>
              </a:rPr>
              <a:t>Healthy Food Access, Food Security, Nutrition, and Healthy Behaviors</a:t>
            </a:r>
            <a:r>
              <a:rPr lang="en-US" sz="1800" b="0" i="0" u="none" strike="noStrike" dirty="0">
                <a:solidFill>
                  <a:srgbClr val="F78D26"/>
                </a:solidFill>
                <a:effectLst/>
                <a:latin typeface="Proxima Nova Black" panose="02000506030000020004" pitchFamily="50" charset="0"/>
                <a:ea typeface="Open Sans Extrabold" panose="020B0906030804020204" pitchFamily="34" charset="0"/>
                <a:cs typeface="Open Sans Extrabold" panose="020B0906030804020204" pitchFamily="34" charset="0"/>
              </a:rPr>
              <a:t>  (3 of 3)</a:t>
            </a:r>
          </a:p>
        </p:txBody>
      </p:sp>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27 -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8" name="Rectangle 7">
            <a:extLst>
              <a:ext uri="{FF2B5EF4-FFF2-40B4-BE49-F238E27FC236}">
                <a16:creationId xmlns:a16="http://schemas.microsoft.com/office/drawing/2014/main" id="{ACC0CCE3-D834-4546-B06B-934BD0BECEC4}"/>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2">
            <a:extLst>
              <a:ext uri="{FF2B5EF4-FFF2-40B4-BE49-F238E27FC236}">
                <a16:creationId xmlns:a16="http://schemas.microsoft.com/office/drawing/2014/main" id="{ECF7A5D0-0032-41CB-A8EB-AD4281E06F9E}"/>
              </a:ext>
            </a:extLst>
          </p:cNvPr>
          <p:cNvGraphicFramePr>
            <a:graphicFrameLocks noGrp="1"/>
          </p:cNvGraphicFramePr>
          <p:nvPr/>
        </p:nvGraphicFramePr>
        <p:xfrm>
          <a:off x="614316" y="1533522"/>
          <a:ext cx="10972801" cy="4480560"/>
        </p:xfrm>
        <a:graphic>
          <a:graphicData uri="http://schemas.openxmlformats.org/drawingml/2006/table">
            <a:tbl>
              <a:tblPr firstRow="1" bandRow="1">
                <a:tableStyleId>{5C22544A-7EE6-4342-B048-85BDC9FD1C3A}</a:tableStyleId>
              </a:tblPr>
              <a:tblGrid>
                <a:gridCol w="1321016">
                  <a:extLst>
                    <a:ext uri="{9D8B030D-6E8A-4147-A177-3AD203B41FA5}">
                      <a16:colId xmlns:a16="http://schemas.microsoft.com/office/drawing/2014/main" val="172991480"/>
                    </a:ext>
                  </a:extLst>
                </a:gridCol>
                <a:gridCol w="6294268">
                  <a:extLst>
                    <a:ext uri="{9D8B030D-6E8A-4147-A177-3AD203B41FA5}">
                      <a16:colId xmlns:a16="http://schemas.microsoft.com/office/drawing/2014/main" val="1774920898"/>
                    </a:ext>
                  </a:extLst>
                </a:gridCol>
                <a:gridCol w="1988598">
                  <a:extLst>
                    <a:ext uri="{9D8B030D-6E8A-4147-A177-3AD203B41FA5}">
                      <a16:colId xmlns:a16="http://schemas.microsoft.com/office/drawing/2014/main" val="2957803385"/>
                    </a:ext>
                  </a:extLst>
                </a:gridCol>
                <a:gridCol w="1368919">
                  <a:extLst>
                    <a:ext uri="{9D8B030D-6E8A-4147-A177-3AD203B41FA5}">
                      <a16:colId xmlns:a16="http://schemas.microsoft.com/office/drawing/2014/main" val="1900611663"/>
                    </a:ext>
                  </a:extLst>
                </a:gridCol>
              </a:tblGrid>
              <a:tr h="366438">
                <a:tc>
                  <a:txBody>
                    <a:bodyPr/>
                    <a:lstStyle/>
                    <a:p>
                      <a:r>
                        <a:rPr lang="en-US" sz="1800" b="1" dirty="0"/>
                        <a:t>Process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extLst>
                  <a:ext uri="{0D108BD9-81ED-4DB2-BD59-A6C34878D82A}">
                    <a16:rowId xmlns:a16="http://schemas.microsoft.com/office/drawing/2014/main" val="2819993959"/>
                  </a:ext>
                </a:extLst>
              </a:tr>
              <a:tr h="423299">
                <a:tc rowSpan="5">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Engage Community</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opportunities for engagement and implementation of tactics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ongoing</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key partners and plan for public engagement</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313862878"/>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Hold public engagements with Bronx residents to inform subcommittee messaging, objectives, priorities, and tactics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Q2 + Q3</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31329837"/>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Synthesize and summarize findings from engagement and share back “what we heard”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592768194"/>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Discuss and endorse public engagement schedule for the following year</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825763476"/>
                  </a:ext>
                </a:extLst>
              </a:tr>
              <a:tr h="0">
                <a:tc rowSpan="2">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Amplify Partner Initiatives</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rtl="0"/>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Hold public engagement(s) or action(s) that reflect recommendations and findings from community engagement</a:t>
                      </a:r>
                      <a:endParaRPr lang="en-US"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Monsignor Sakano,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2026 – Q1 + Q2 + Q3</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963383301"/>
                  </a:ext>
                </a:extLst>
              </a:tr>
              <a:tr h="423299">
                <a:tc vMerge="1">
                  <a:txBody>
                    <a:bodyPr/>
                    <a:lstStyle/>
                    <a:p>
                      <a:endParaRPr lang="en-US"/>
                    </a:p>
                  </a:txBody>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Collect pledges for new, additional Not62 Partner at each of these public engagements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Liz, </a:t>
                      </a:r>
                      <a:r>
                        <a:rPr lang="en-US" sz="1200" b="0" i="0" u="none" strike="noStrike" kern="1200">
                          <a:solidFill>
                            <a:schemeClr val="dk1"/>
                          </a:solidFill>
                          <a:effectLst/>
                          <a:latin typeface="Open Sans" panose="020B0606030504020204" pitchFamily="34" charset="0"/>
                          <a:ea typeface="Open Sans" panose="020B0606030504020204" pitchFamily="34" charset="0"/>
                          <a:cs typeface="Open Sans" panose="020B0606030504020204" pitchFamily="34" charset="0"/>
                        </a:rPr>
                        <a:t>Monsignor Sakano</a:t>
                      </a: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Ongoing</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720513193"/>
                  </a:ext>
                </a:extLst>
              </a:tr>
            </a:tbl>
          </a:graphicData>
        </a:graphic>
      </p:graphicFrame>
      <p:sp>
        <p:nvSpPr>
          <p:cNvPr id="2" name="Footer Placeholder 1">
            <a:extLst>
              <a:ext uri="{FF2B5EF4-FFF2-40B4-BE49-F238E27FC236}">
                <a16:creationId xmlns:a16="http://schemas.microsoft.com/office/drawing/2014/main" id="{6B76A4EE-BA6F-F894-3237-EBB35DA8EABE}"/>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1631412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6FD2BB25-4441-4B25-BB35-E358AF9054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974" y="465408"/>
            <a:ext cx="684440" cy="686186"/>
          </a:xfrm>
          <a:prstGeom prst="rect">
            <a:avLst/>
          </a:prstGeom>
        </p:spPr>
      </p:pic>
      <p:sp>
        <p:nvSpPr>
          <p:cNvPr id="4" name="TextBox 3">
            <a:extLst>
              <a:ext uri="{FF2B5EF4-FFF2-40B4-BE49-F238E27FC236}">
                <a16:creationId xmlns:a16="http://schemas.microsoft.com/office/drawing/2014/main" id="{1933B7B9-9CE9-4C79-A207-3BFBCAC8A144}"/>
              </a:ext>
            </a:extLst>
          </p:cNvPr>
          <p:cNvSpPr txBox="1"/>
          <p:nvPr/>
        </p:nvSpPr>
        <p:spPr>
          <a:xfrm>
            <a:off x="503064" y="373239"/>
            <a:ext cx="10972800" cy="1077218"/>
          </a:xfrm>
          <a:prstGeom prst="rect">
            <a:avLst/>
          </a:prstGeom>
          <a:noFill/>
        </p:spPr>
        <p:txBody>
          <a:bodyPr wrap="square" rtlCol="0">
            <a:spAutoFit/>
          </a:bodyPr>
          <a:lstStyle/>
          <a:p>
            <a:pPr marL="742950"/>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Mental Health, Community Wellbeing, Resiliency, and Preparedness</a:t>
            </a:r>
            <a:r>
              <a:rPr lang="en-US" sz="18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  (1 of 3)</a:t>
            </a:r>
          </a:p>
        </p:txBody>
      </p:sp>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28 -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8" name="Rectangle 7">
            <a:extLst>
              <a:ext uri="{FF2B5EF4-FFF2-40B4-BE49-F238E27FC236}">
                <a16:creationId xmlns:a16="http://schemas.microsoft.com/office/drawing/2014/main" id="{2A78755B-7290-4D7E-8504-25492E29A069}"/>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able 2">
            <a:extLst>
              <a:ext uri="{FF2B5EF4-FFF2-40B4-BE49-F238E27FC236}">
                <a16:creationId xmlns:a16="http://schemas.microsoft.com/office/drawing/2014/main" id="{0379C478-6D53-4C9E-B6E7-7B1CDEDC70D0}"/>
              </a:ext>
            </a:extLst>
          </p:cNvPr>
          <p:cNvGraphicFramePr>
            <a:graphicFrameLocks noGrp="1"/>
          </p:cNvGraphicFramePr>
          <p:nvPr/>
        </p:nvGraphicFramePr>
        <p:xfrm>
          <a:off x="614316" y="1533522"/>
          <a:ext cx="10972800" cy="4602480"/>
        </p:xfrm>
        <a:graphic>
          <a:graphicData uri="http://schemas.openxmlformats.org/drawingml/2006/table">
            <a:tbl>
              <a:tblPr firstRow="1" bandRow="1">
                <a:tableStyleId>{5C22544A-7EE6-4342-B048-85BDC9FD1C3A}</a:tableStyleId>
              </a:tblPr>
              <a:tblGrid>
                <a:gridCol w="2000250">
                  <a:extLst>
                    <a:ext uri="{9D8B030D-6E8A-4147-A177-3AD203B41FA5}">
                      <a16:colId xmlns:a16="http://schemas.microsoft.com/office/drawing/2014/main" val="172991480"/>
                    </a:ext>
                  </a:extLst>
                </a:gridCol>
                <a:gridCol w="4410075">
                  <a:extLst>
                    <a:ext uri="{9D8B030D-6E8A-4147-A177-3AD203B41FA5}">
                      <a16:colId xmlns:a16="http://schemas.microsoft.com/office/drawing/2014/main" val="2916888785"/>
                    </a:ext>
                  </a:extLst>
                </a:gridCol>
                <a:gridCol w="2381250">
                  <a:extLst>
                    <a:ext uri="{9D8B030D-6E8A-4147-A177-3AD203B41FA5}">
                      <a16:colId xmlns:a16="http://schemas.microsoft.com/office/drawing/2014/main" val="2957803385"/>
                    </a:ext>
                  </a:extLst>
                </a:gridCol>
                <a:gridCol w="2181225">
                  <a:extLst>
                    <a:ext uri="{9D8B030D-6E8A-4147-A177-3AD203B41FA5}">
                      <a16:colId xmlns:a16="http://schemas.microsoft.com/office/drawing/2014/main" val="1900611663"/>
                    </a:ext>
                  </a:extLst>
                </a:gridCol>
              </a:tblGrid>
              <a:tr h="0">
                <a:tc>
                  <a:txBody>
                    <a:bodyPr/>
                    <a:lstStyle/>
                    <a:p>
                      <a:r>
                        <a:rPr lang="en-US" dirty="0"/>
                        <a:t>Objectives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t>Tactics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t>Partners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t>Metrics</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extLst>
                  <a:ext uri="{0D108BD9-81ED-4DB2-BD59-A6C34878D82A}">
                    <a16:rowId xmlns:a16="http://schemas.microsoft.com/office/drawing/2014/main" val="2819993959"/>
                  </a:ext>
                </a:extLst>
              </a:tr>
              <a:tr h="4184850">
                <a:tc>
                  <a:txBody>
                    <a:bodyPr/>
                    <a:lstStyle/>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Strengthen community health resiliency to promote flourishing.</a:t>
                      </a:r>
                    </a:p>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Advance physical, emotional, and social well-being throughout the Bronx.</a:t>
                      </a:r>
                    </a:p>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Raise awareness about the mental health challenges present in the community.</a:t>
                      </a:r>
                    </a:p>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Promote a healing-centered approach to mental health care.</a:t>
                      </a:r>
                    </a:p>
                    <a:p>
                      <a:pPr marL="227013" indent="-227013">
                        <a:buFont typeface="+mj-lt"/>
                        <a:buAutoNum type="arabicPeriod"/>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Strategy: Shifting Paradigms</a:t>
                      </a:r>
                    </a:p>
                    <a:p>
                      <a:pPr marL="285750" indent="-16986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Conduct targeted outreach to communities of care in the Bronx.</a:t>
                      </a:r>
                    </a:p>
                    <a:p>
                      <a:pPr marL="285750" indent="-16986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Craft targeted messaging that clearly communicates the connection between social cohesion, mental health and physical health outcomes in the Bronx.</a:t>
                      </a:r>
                    </a:p>
                    <a:p>
                      <a:pPr marL="285750" indent="-16986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Raise awareness of mental health challenges and destigmatize conversations around mental health.</a:t>
                      </a:r>
                    </a:p>
                    <a:p>
                      <a:pPr marL="285750" indent="-16986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community based centers, faith based institutions and credible culturally sensitive messengers to educate residents on existing services/resources.</a:t>
                      </a:r>
                    </a:p>
                    <a:p>
                      <a:pPr marL="285750" indent="-169863" rtl="0" fontAlgn="base">
                        <a:buFont typeface="Arial" panose="020B0604020202020204" pitchFamily="34" charset="0"/>
                        <a:buChar char="•"/>
                      </a:pPr>
                      <a:endPar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Strategy: Making Connections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Amplify and strengthen the care work stakeholders do in the Bronx; foster the creation of communities of care</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Develop and advocate for policy from the perspective of communities of care</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Encourage and enable Bronx residents to create self-healing community models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hospitals and healthcare providers to conduct mental health screenings on all patients.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Faith Based Institutions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Community Based Service Providers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Education Institutions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Parks and Recreation</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Mental Health Providers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Businesses</a:t>
                      </a:r>
                    </a:p>
                    <a:p>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people reached through outreach campaign</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new pledge cards signed</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Engagement with messaging materials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credible messengers engaged</a:t>
                      </a:r>
                    </a:p>
                    <a:p>
                      <a:pPr marL="53975" indent="0" rtl="0" fontAlgn="base">
                        <a:buFont typeface="Arial" panose="020B0604020202020204" pitchFamily="34" charset="0"/>
                        <a:buNone/>
                      </a:pPr>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p>
                      <a:pPr marL="53975"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Annual tracking/reporting:</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Adults reporting that their neighbors are willing to help one another</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Rates of substance abuse</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Reported rates of mental health</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Rates of Violence</a:t>
                      </a:r>
                    </a:p>
                    <a:p>
                      <a:pPr marL="230188" indent="-176213" rtl="0" fontAlgn="base">
                        <a:buFont typeface="Arial" panose="020B0604020202020204" pitchFamily="34" charset="0"/>
                        <a:buChar char="•"/>
                      </a:pPr>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p>
                      <a:endPar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bl>
          </a:graphicData>
        </a:graphic>
      </p:graphicFrame>
      <p:sp>
        <p:nvSpPr>
          <p:cNvPr id="2" name="Footer Placeholder 1">
            <a:extLst>
              <a:ext uri="{FF2B5EF4-FFF2-40B4-BE49-F238E27FC236}">
                <a16:creationId xmlns:a16="http://schemas.microsoft.com/office/drawing/2014/main" id="{9932DBB6-AB75-E8C7-85B7-37EEACCDB161}"/>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4281094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29 -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8" name="Rectangle 7">
            <a:extLst>
              <a:ext uri="{FF2B5EF4-FFF2-40B4-BE49-F238E27FC236}">
                <a16:creationId xmlns:a16="http://schemas.microsoft.com/office/drawing/2014/main" id="{ACC0CCE3-D834-4546-B06B-934BD0BECEC4}"/>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2">
            <a:extLst>
              <a:ext uri="{FF2B5EF4-FFF2-40B4-BE49-F238E27FC236}">
                <a16:creationId xmlns:a16="http://schemas.microsoft.com/office/drawing/2014/main" id="{ECF7A5D0-0032-41CB-A8EB-AD4281E06F9E}"/>
              </a:ext>
            </a:extLst>
          </p:cNvPr>
          <p:cNvGraphicFramePr>
            <a:graphicFrameLocks noGrp="1"/>
          </p:cNvGraphicFramePr>
          <p:nvPr>
            <p:extLst>
              <p:ext uri="{D42A27DB-BD31-4B8C-83A1-F6EECF244321}">
                <p14:modId xmlns:p14="http://schemas.microsoft.com/office/powerpoint/2010/main" val="2434732852"/>
              </p:ext>
            </p:extLst>
          </p:nvPr>
        </p:nvGraphicFramePr>
        <p:xfrm>
          <a:off x="698380" y="1168400"/>
          <a:ext cx="10972801" cy="5156941"/>
        </p:xfrm>
        <a:graphic>
          <a:graphicData uri="http://schemas.openxmlformats.org/drawingml/2006/table">
            <a:tbl>
              <a:tblPr firstRow="1" bandRow="1">
                <a:tableStyleId>{5C22544A-7EE6-4342-B048-85BDC9FD1C3A}</a:tableStyleId>
              </a:tblPr>
              <a:tblGrid>
                <a:gridCol w="1321016">
                  <a:extLst>
                    <a:ext uri="{9D8B030D-6E8A-4147-A177-3AD203B41FA5}">
                      <a16:colId xmlns:a16="http://schemas.microsoft.com/office/drawing/2014/main" val="172991480"/>
                    </a:ext>
                  </a:extLst>
                </a:gridCol>
                <a:gridCol w="5856243">
                  <a:extLst>
                    <a:ext uri="{9D8B030D-6E8A-4147-A177-3AD203B41FA5}">
                      <a16:colId xmlns:a16="http://schemas.microsoft.com/office/drawing/2014/main" val="1774920898"/>
                    </a:ext>
                  </a:extLst>
                </a:gridCol>
                <a:gridCol w="2448232">
                  <a:extLst>
                    <a:ext uri="{9D8B030D-6E8A-4147-A177-3AD203B41FA5}">
                      <a16:colId xmlns:a16="http://schemas.microsoft.com/office/drawing/2014/main" val="2957803385"/>
                    </a:ext>
                  </a:extLst>
                </a:gridCol>
                <a:gridCol w="1347310">
                  <a:extLst>
                    <a:ext uri="{9D8B030D-6E8A-4147-A177-3AD203B41FA5}">
                      <a16:colId xmlns:a16="http://schemas.microsoft.com/office/drawing/2014/main" val="1900611663"/>
                    </a:ext>
                  </a:extLst>
                </a:gridCol>
              </a:tblGrid>
              <a:tr h="350988">
                <a:tc>
                  <a:txBody>
                    <a:bodyPr/>
                    <a:lstStyle/>
                    <a:p>
                      <a:r>
                        <a:rPr lang="en-US" sz="1800" b="1" dirty="0"/>
                        <a:t>Process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extLst>
                  <a:ext uri="{0D108BD9-81ED-4DB2-BD59-A6C34878D82A}">
                    <a16:rowId xmlns:a16="http://schemas.microsoft.com/office/drawing/2014/main" val="2819993959"/>
                  </a:ext>
                </a:extLst>
              </a:tr>
              <a:tr h="701975">
                <a:tc rowSpan="2">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Recruit Partners</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lead advocates or community partners best suited to co-lead or serve on the Mental Health, Community Wellbeing, Resiliency, and Preparedness Subcommittee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Dr. Roldos, Dr Bola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Q2</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701975">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Set up recruitment meetings with prospective Action Area partners and/or co-leads to introduce the #Not62 vision, action plan, objectives, and secure their commitment to join as a partner by signing the Pledge Form</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Dr. Roldos, Dr Bola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Q3</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313862878"/>
                  </a:ext>
                </a:extLst>
              </a:tr>
              <a:tr h="511295">
                <a:tc rowSpan="5">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Activate Subcommittee</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objectives, set key priorities, and determine tactics to achieve objectives </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Drs Roldos/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963383301"/>
                  </a:ext>
                </a:extLst>
              </a:tr>
              <a:tr h="552591">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and recruit committee members who are experts in Action Area agenda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Drs Roldos/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720513193"/>
                  </a:ext>
                </a:extLst>
              </a:tr>
              <a:tr h="530893">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Craft a message that clearly communicates connection between healthy food access, food security, nutrition, healthy behaviors and health in the Bronx</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Drs Roldos/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2024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45339263"/>
                  </a:ext>
                </a:extLst>
              </a:tr>
              <a:tr h="701975">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Share top 5 objectives and supporting tactics for </a:t>
                      </a:r>
                      <a:r>
                        <a:rPr lang="en-US" sz="1200" b="0" dirty="0">
                          <a:solidFill>
                            <a:schemeClr val="tx1"/>
                          </a:solidFill>
                          <a:latin typeface="Open Sans" panose="020B0606030504020204" pitchFamily="34" charset="0"/>
                          <a:ea typeface="Open Sans" panose="020B0606030504020204" pitchFamily="34" charset="0"/>
                          <a:cs typeface="Open Sans" panose="020B0606030504020204" pitchFamily="34" charset="0"/>
                        </a:rPr>
                        <a:t>Mental Health, Community Wellbeing, Resiliency, and Preparedness </a:t>
                      </a: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with the #Not62 Steering Committee</a:t>
                      </a: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Drs Roldos/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Q1 + Q2</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078051335"/>
                  </a:ext>
                </a:extLst>
              </a:tr>
              <a:tr h="701975">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Meet regularly to design public actions/engagement that supports the top recommendations, priorities, and objectives for each Action Area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Drs Roldos/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monthly </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688937220"/>
                  </a:ext>
                </a:extLst>
              </a:tr>
            </a:tbl>
          </a:graphicData>
        </a:graphic>
      </p:graphicFrame>
      <p:pic>
        <p:nvPicPr>
          <p:cNvPr id="9" name="Picture 8" descr="Logo&#10;&#10;Description automatically generated">
            <a:extLst>
              <a:ext uri="{FF2B5EF4-FFF2-40B4-BE49-F238E27FC236}">
                <a16:creationId xmlns:a16="http://schemas.microsoft.com/office/drawing/2014/main" id="{BBD57752-F57D-4B65-98CD-D2380E30EC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974" y="465408"/>
            <a:ext cx="684440" cy="686186"/>
          </a:xfrm>
          <a:prstGeom prst="rect">
            <a:avLst/>
          </a:prstGeom>
        </p:spPr>
      </p:pic>
      <p:sp>
        <p:nvSpPr>
          <p:cNvPr id="10" name="TextBox 9">
            <a:extLst>
              <a:ext uri="{FF2B5EF4-FFF2-40B4-BE49-F238E27FC236}">
                <a16:creationId xmlns:a16="http://schemas.microsoft.com/office/drawing/2014/main" id="{507BD6FB-4AD5-4BBB-A1B5-B2146B20B786}"/>
              </a:ext>
            </a:extLst>
          </p:cNvPr>
          <p:cNvSpPr txBox="1"/>
          <p:nvPr/>
        </p:nvSpPr>
        <p:spPr>
          <a:xfrm>
            <a:off x="520819" y="166545"/>
            <a:ext cx="8935904" cy="1077218"/>
          </a:xfrm>
          <a:prstGeom prst="rect">
            <a:avLst/>
          </a:prstGeom>
          <a:noFill/>
        </p:spPr>
        <p:txBody>
          <a:bodyPr wrap="square" rtlCol="0">
            <a:spAutoFit/>
          </a:bodyPr>
          <a:lstStyle/>
          <a:p>
            <a:pPr marL="742950"/>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Mental Health, Community Wellbeing, Resiliency, and Preparedness</a:t>
            </a:r>
            <a:r>
              <a:rPr lang="en-US" sz="18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  (2 of 3)</a:t>
            </a:r>
          </a:p>
        </p:txBody>
      </p:sp>
      <p:sp>
        <p:nvSpPr>
          <p:cNvPr id="2" name="Footer Placeholder 1">
            <a:extLst>
              <a:ext uri="{FF2B5EF4-FFF2-40B4-BE49-F238E27FC236}">
                <a16:creationId xmlns:a16="http://schemas.microsoft.com/office/drawing/2014/main" id="{63EFD981-65C0-76BD-B1C7-63EE9AFBB5B5}"/>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3381596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30 -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8" name="Rectangle 7">
            <a:extLst>
              <a:ext uri="{FF2B5EF4-FFF2-40B4-BE49-F238E27FC236}">
                <a16:creationId xmlns:a16="http://schemas.microsoft.com/office/drawing/2014/main" id="{ACC0CCE3-D834-4546-B06B-934BD0BECEC4}"/>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2">
            <a:extLst>
              <a:ext uri="{FF2B5EF4-FFF2-40B4-BE49-F238E27FC236}">
                <a16:creationId xmlns:a16="http://schemas.microsoft.com/office/drawing/2014/main" id="{ECF7A5D0-0032-41CB-A8EB-AD4281E06F9E}"/>
              </a:ext>
            </a:extLst>
          </p:cNvPr>
          <p:cNvGraphicFramePr>
            <a:graphicFrameLocks noGrp="1"/>
          </p:cNvGraphicFramePr>
          <p:nvPr/>
        </p:nvGraphicFramePr>
        <p:xfrm>
          <a:off x="614316" y="1533522"/>
          <a:ext cx="10972801" cy="4480560"/>
        </p:xfrm>
        <a:graphic>
          <a:graphicData uri="http://schemas.openxmlformats.org/drawingml/2006/table">
            <a:tbl>
              <a:tblPr firstRow="1" bandRow="1">
                <a:tableStyleId>{5C22544A-7EE6-4342-B048-85BDC9FD1C3A}</a:tableStyleId>
              </a:tblPr>
              <a:tblGrid>
                <a:gridCol w="1321016">
                  <a:extLst>
                    <a:ext uri="{9D8B030D-6E8A-4147-A177-3AD203B41FA5}">
                      <a16:colId xmlns:a16="http://schemas.microsoft.com/office/drawing/2014/main" val="172991480"/>
                    </a:ext>
                  </a:extLst>
                </a:gridCol>
                <a:gridCol w="6028797">
                  <a:extLst>
                    <a:ext uri="{9D8B030D-6E8A-4147-A177-3AD203B41FA5}">
                      <a16:colId xmlns:a16="http://schemas.microsoft.com/office/drawing/2014/main" val="1774920898"/>
                    </a:ext>
                  </a:extLst>
                </a:gridCol>
                <a:gridCol w="2374490">
                  <a:extLst>
                    <a:ext uri="{9D8B030D-6E8A-4147-A177-3AD203B41FA5}">
                      <a16:colId xmlns:a16="http://schemas.microsoft.com/office/drawing/2014/main" val="2957803385"/>
                    </a:ext>
                  </a:extLst>
                </a:gridCol>
                <a:gridCol w="1248498">
                  <a:extLst>
                    <a:ext uri="{9D8B030D-6E8A-4147-A177-3AD203B41FA5}">
                      <a16:colId xmlns:a16="http://schemas.microsoft.com/office/drawing/2014/main" val="1900611663"/>
                    </a:ext>
                  </a:extLst>
                </a:gridCol>
              </a:tblGrid>
              <a:tr h="366438">
                <a:tc>
                  <a:txBody>
                    <a:bodyPr/>
                    <a:lstStyle/>
                    <a:p>
                      <a:r>
                        <a:rPr lang="en-US" sz="1800" b="1" dirty="0"/>
                        <a:t>Process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extLst>
                  <a:ext uri="{0D108BD9-81ED-4DB2-BD59-A6C34878D82A}">
                    <a16:rowId xmlns:a16="http://schemas.microsoft.com/office/drawing/2014/main" val="2819993959"/>
                  </a:ext>
                </a:extLst>
              </a:tr>
              <a:tr h="423299">
                <a:tc rowSpan="5">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Engage Community</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opportunities for engagement and implementation of tactics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Father David, Drs Roldos/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ongoing</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key partners and plan for public engagement</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Father David, Drs Roldos/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313862878"/>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Hold public engagements with Bronx residents to inform subcommittee messaging, objectives, priorities, and tactics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Father David, Drs Roldos/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Q2 + Q3</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31329837"/>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Synthesize and summarize findings from engagement and share back “what we heard”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Father David, Drs Roldos/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592768194"/>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Discuss and endorse public engagement schedule for the following year</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Father David, Drs Roldos/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825763476"/>
                  </a:ext>
                </a:extLst>
              </a:tr>
              <a:tr h="423299">
                <a:tc rowSpan="2">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Amplify Partner Initiatives</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rtl="0"/>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Hold public engagement(s) or action(s) that reflect recommendations and findings from community engagement</a:t>
                      </a:r>
                      <a:endParaRPr lang="en-US"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Father David, Drs Roldos/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2026 – Q1 + Q2 + Q3</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963383301"/>
                  </a:ext>
                </a:extLst>
              </a:tr>
              <a:tr h="423299">
                <a:tc vMerge="1">
                  <a:txBody>
                    <a:bodyPr/>
                    <a:lstStyle/>
                    <a:p>
                      <a:endParaRPr lang="en-US"/>
                    </a:p>
                  </a:txBody>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Collect pledges for new, additional Not62 Partner at each of these public engagements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Fabian, Father David, Drs Roldos/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Ongoing</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720513193"/>
                  </a:ext>
                </a:extLst>
              </a:tr>
            </a:tbl>
          </a:graphicData>
        </a:graphic>
      </p:graphicFrame>
      <p:pic>
        <p:nvPicPr>
          <p:cNvPr id="9" name="Picture 8" descr="Logo&#10;&#10;Description automatically generated">
            <a:extLst>
              <a:ext uri="{FF2B5EF4-FFF2-40B4-BE49-F238E27FC236}">
                <a16:creationId xmlns:a16="http://schemas.microsoft.com/office/drawing/2014/main" id="{FCBA40C9-E9D1-4390-9A42-D3374EA7DE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974" y="465408"/>
            <a:ext cx="684440" cy="686186"/>
          </a:xfrm>
          <a:prstGeom prst="rect">
            <a:avLst/>
          </a:prstGeom>
        </p:spPr>
      </p:pic>
      <p:sp>
        <p:nvSpPr>
          <p:cNvPr id="10" name="TextBox 9">
            <a:extLst>
              <a:ext uri="{FF2B5EF4-FFF2-40B4-BE49-F238E27FC236}">
                <a16:creationId xmlns:a16="http://schemas.microsoft.com/office/drawing/2014/main" id="{980539A0-EB47-48AE-ADF1-FF22802884A6}"/>
              </a:ext>
            </a:extLst>
          </p:cNvPr>
          <p:cNvSpPr txBox="1"/>
          <p:nvPr/>
        </p:nvSpPr>
        <p:spPr>
          <a:xfrm>
            <a:off x="503064" y="373239"/>
            <a:ext cx="9157130" cy="1077218"/>
          </a:xfrm>
          <a:prstGeom prst="rect">
            <a:avLst/>
          </a:prstGeom>
          <a:noFill/>
        </p:spPr>
        <p:txBody>
          <a:bodyPr wrap="square" rtlCol="0">
            <a:spAutoFit/>
          </a:bodyPr>
          <a:lstStyle/>
          <a:p>
            <a:pPr marL="742950"/>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Mental Health, Community Wellbeing, Resiliency, and Preparedness</a:t>
            </a:r>
            <a:r>
              <a:rPr lang="en-US" sz="18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  (3 of 3)</a:t>
            </a:r>
          </a:p>
        </p:txBody>
      </p:sp>
      <p:sp>
        <p:nvSpPr>
          <p:cNvPr id="2" name="Footer Placeholder 1">
            <a:extLst>
              <a:ext uri="{FF2B5EF4-FFF2-40B4-BE49-F238E27FC236}">
                <a16:creationId xmlns:a16="http://schemas.microsoft.com/office/drawing/2014/main" id="{7889D7F6-3B6B-4DE3-9310-D0734A83238C}"/>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4933295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3B7B9-9CE9-4C79-A207-3BFBCAC8A144}"/>
              </a:ext>
            </a:extLst>
          </p:cNvPr>
          <p:cNvSpPr txBox="1"/>
          <p:nvPr/>
        </p:nvSpPr>
        <p:spPr>
          <a:xfrm>
            <a:off x="503064" y="516114"/>
            <a:ext cx="10972800" cy="584775"/>
          </a:xfrm>
          <a:prstGeom prst="rect">
            <a:avLst/>
          </a:prstGeom>
          <a:noFill/>
        </p:spPr>
        <p:txBody>
          <a:bodyPr wrap="square" rtlCol="0">
            <a:spAutoFit/>
          </a:bodyPr>
          <a:lstStyle/>
          <a:p>
            <a:pPr marL="742950"/>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Workforce and Economic Development</a:t>
            </a:r>
            <a:r>
              <a:rPr lang="en-US" sz="18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  (1 of 3)</a:t>
            </a:r>
          </a:p>
        </p:txBody>
      </p:sp>
      <p:pic>
        <p:nvPicPr>
          <p:cNvPr id="5" name="Picture 4" descr="Logo&#10;&#10;Description automatically generated">
            <a:extLst>
              <a:ext uri="{FF2B5EF4-FFF2-40B4-BE49-F238E27FC236}">
                <a16:creationId xmlns:a16="http://schemas.microsoft.com/office/drawing/2014/main" id="{8F648F1D-A6B8-463D-945A-4BDD9E5418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976" y="465408"/>
            <a:ext cx="684438" cy="686186"/>
          </a:xfrm>
          <a:prstGeom prst="rect">
            <a:avLst/>
          </a:prstGeom>
        </p:spPr>
      </p:pic>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31 -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graphicFrame>
        <p:nvGraphicFramePr>
          <p:cNvPr id="2" name="Table 2">
            <a:extLst>
              <a:ext uri="{FF2B5EF4-FFF2-40B4-BE49-F238E27FC236}">
                <a16:creationId xmlns:a16="http://schemas.microsoft.com/office/drawing/2014/main" id="{99463C70-4806-47AD-9545-B460A0AE7A5C}"/>
              </a:ext>
            </a:extLst>
          </p:cNvPr>
          <p:cNvGraphicFramePr>
            <a:graphicFrameLocks noGrp="1"/>
          </p:cNvGraphicFramePr>
          <p:nvPr/>
        </p:nvGraphicFramePr>
        <p:xfrm>
          <a:off x="609600" y="1257298"/>
          <a:ext cx="10972800" cy="4880293"/>
        </p:xfrm>
        <a:graphic>
          <a:graphicData uri="http://schemas.openxmlformats.org/drawingml/2006/table">
            <a:tbl>
              <a:tblPr firstRow="1" bandRow="1">
                <a:tableStyleId>{5C22544A-7EE6-4342-B048-85BDC9FD1C3A}</a:tableStyleId>
              </a:tblPr>
              <a:tblGrid>
                <a:gridCol w="2000250">
                  <a:extLst>
                    <a:ext uri="{9D8B030D-6E8A-4147-A177-3AD203B41FA5}">
                      <a16:colId xmlns:a16="http://schemas.microsoft.com/office/drawing/2014/main" val="172991480"/>
                    </a:ext>
                  </a:extLst>
                </a:gridCol>
                <a:gridCol w="4410075">
                  <a:extLst>
                    <a:ext uri="{9D8B030D-6E8A-4147-A177-3AD203B41FA5}">
                      <a16:colId xmlns:a16="http://schemas.microsoft.com/office/drawing/2014/main" val="2916888785"/>
                    </a:ext>
                  </a:extLst>
                </a:gridCol>
                <a:gridCol w="2381250">
                  <a:extLst>
                    <a:ext uri="{9D8B030D-6E8A-4147-A177-3AD203B41FA5}">
                      <a16:colId xmlns:a16="http://schemas.microsoft.com/office/drawing/2014/main" val="2957803385"/>
                    </a:ext>
                  </a:extLst>
                </a:gridCol>
                <a:gridCol w="2181225">
                  <a:extLst>
                    <a:ext uri="{9D8B030D-6E8A-4147-A177-3AD203B41FA5}">
                      <a16:colId xmlns:a16="http://schemas.microsoft.com/office/drawing/2014/main" val="1900611663"/>
                    </a:ext>
                  </a:extLst>
                </a:gridCol>
              </a:tblGrid>
              <a:tr h="0">
                <a:tc>
                  <a:txBody>
                    <a:bodyPr/>
                    <a:lstStyle/>
                    <a:p>
                      <a:r>
                        <a:rPr lang="en-US" dirty="0"/>
                        <a:t>Objectives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t>Tactics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t>Partners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t>Metrics</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extLst>
                  <a:ext uri="{0D108BD9-81ED-4DB2-BD59-A6C34878D82A}">
                    <a16:rowId xmlns:a16="http://schemas.microsoft.com/office/drawing/2014/main" val="2819993959"/>
                  </a:ext>
                </a:extLst>
              </a:tr>
              <a:tr h="4514533">
                <a:tc>
                  <a:txBody>
                    <a:bodyPr/>
                    <a:lstStyle/>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Increase access to stable employment (with living wages and paid sick leave).</a:t>
                      </a:r>
                    </a:p>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Promote upward mobility and career pathways for unemployed and underemployed Bronx residents.</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Strategy: Shifting Paradigms</a:t>
                      </a:r>
                    </a:p>
                    <a:p>
                      <a:pPr marL="285750" indent="-16986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Conduct targeted outreach to workforce and economic development stakeholders in the Bronx.</a:t>
                      </a:r>
                    </a:p>
                    <a:p>
                      <a:pPr marL="285750" indent="-16986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Craft targeted messaging that clearly communicates the connection between workforce development, economic development, and health in the Bronx.</a:t>
                      </a:r>
                    </a:p>
                    <a:p>
                      <a:pPr marL="285750" indent="-169863" rtl="0" fontAlgn="base">
                        <a:buFont typeface="Arial" panose="020B0604020202020204" pitchFamily="34" charset="0"/>
                        <a:buChar char="•"/>
                      </a:pPr>
                      <a:endPar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Strategy: Making Connections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Encourage elected officials and businesses to engage in business practices that address poverty in the Bronx, embracing their commitment to the community, including buying and hiring local. </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partners to expand workforce development and STEM education programs for Bronx residents.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the city to recognize employers that are aligned with Not62’s holistic vision who offer diverse opportunities and jobs with living wages and paid sick leave.</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Partner with employers and CBOs offering workforce development and training programs focused on  Bronx residents.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Leverage state and federal money to build the healthcare workforce.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Businesses &amp; Business Organizations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BIDs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Financial Institutions/Banks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Unions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Workforce Development</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Education</a:t>
                      </a:r>
                    </a:p>
                    <a:p>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people reached through outreach campaign</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new pledge cards signed</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Engagement with messaging materials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new workforce development programs supported</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Amount of money invested in healthcare workforce as a result of #Not62</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Quantity of workforce and economic development partners </a:t>
                      </a:r>
                    </a:p>
                    <a:p>
                      <a:pPr marL="53975" indent="0" rtl="0" fontAlgn="base">
                        <a:buFont typeface="Arial" panose="020B0604020202020204" pitchFamily="34" charset="0"/>
                        <a:buNone/>
                      </a:pPr>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p>
                      <a:pPr marL="53975"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Annual tracking/reporting:</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Unemployment rate</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Children in Poverty</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Rate of Uninsured</a:t>
                      </a:r>
                      <a:endPar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bl>
          </a:graphicData>
        </a:graphic>
      </p:graphicFrame>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1F96486-1BC6-F260-817F-FA8372BDE9F0}"/>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2421788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3B7B9-9CE9-4C79-A207-3BFBCAC8A144}"/>
              </a:ext>
            </a:extLst>
          </p:cNvPr>
          <p:cNvSpPr txBox="1"/>
          <p:nvPr/>
        </p:nvSpPr>
        <p:spPr>
          <a:xfrm>
            <a:off x="503064" y="516114"/>
            <a:ext cx="10972800" cy="584775"/>
          </a:xfrm>
          <a:prstGeom prst="rect">
            <a:avLst/>
          </a:prstGeom>
          <a:noFill/>
        </p:spPr>
        <p:txBody>
          <a:bodyPr wrap="square" rtlCol="0">
            <a:spAutoFit/>
          </a:bodyPr>
          <a:lstStyle/>
          <a:p>
            <a:pPr marL="742950"/>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Workforce and Economic Development</a:t>
            </a:r>
            <a:r>
              <a:rPr lang="en-US" sz="18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  (2 of 3)</a:t>
            </a:r>
          </a:p>
        </p:txBody>
      </p:sp>
      <p:pic>
        <p:nvPicPr>
          <p:cNvPr id="5" name="Picture 4" descr="Logo&#10;&#10;Description automatically generated">
            <a:extLst>
              <a:ext uri="{FF2B5EF4-FFF2-40B4-BE49-F238E27FC236}">
                <a16:creationId xmlns:a16="http://schemas.microsoft.com/office/drawing/2014/main" id="{8F648F1D-A6B8-463D-945A-4BDD9E5418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976" y="465408"/>
            <a:ext cx="684438" cy="686186"/>
          </a:xfrm>
          <a:prstGeom prst="rect">
            <a:avLst/>
          </a:prstGeom>
        </p:spPr>
      </p:pic>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32 -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2">
            <a:extLst>
              <a:ext uri="{FF2B5EF4-FFF2-40B4-BE49-F238E27FC236}">
                <a16:creationId xmlns:a16="http://schemas.microsoft.com/office/drawing/2014/main" id="{7A970E5D-23C0-435A-880E-82A19CE4DA31}"/>
              </a:ext>
            </a:extLst>
          </p:cNvPr>
          <p:cNvGraphicFramePr>
            <a:graphicFrameLocks noGrp="1"/>
          </p:cNvGraphicFramePr>
          <p:nvPr/>
        </p:nvGraphicFramePr>
        <p:xfrm>
          <a:off x="614316" y="1257300"/>
          <a:ext cx="10972801" cy="4663440"/>
        </p:xfrm>
        <a:graphic>
          <a:graphicData uri="http://schemas.openxmlformats.org/drawingml/2006/table">
            <a:tbl>
              <a:tblPr firstRow="1" bandRow="1">
                <a:tableStyleId>{5C22544A-7EE6-4342-B048-85BDC9FD1C3A}</a:tableStyleId>
              </a:tblPr>
              <a:tblGrid>
                <a:gridCol w="1321016">
                  <a:extLst>
                    <a:ext uri="{9D8B030D-6E8A-4147-A177-3AD203B41FA5}">
                      <a16:colId xmlns:a16="http://schemas.microsoft.com/office/drawing/2014/main" val="172991480"/>
                    </a:ext>
                  </a:extLst>
                </a:gridCol>
                <a:gridCol w="6220526">
                  <a:extLst>
                    <a:ext uri="{9D8B030D-6E8A-4147-A177-3AD203B41FA5}">
                      <a16:colId xmlns:a16="http://schemas.microsoft.com/office/drawing/2014/main" val="1774920898"/>
                    </a:ext>
                  </a:extLst>
                </a:gridCol>
                <a:gridCol w="2062340">
                  <a:extLst>
                    <a:ext uri="{9D8B030D-6E8A-4147-A177-3AD203B41FA5}">
                      <a16:colId xmlns:a16="http://schemas.microsoft.com/office/drawing/2014/main" val="2957803385"/>
                    </a:ext>
                  </a:extLst>
                </a:gridCol>
                <a:gridCol w="1368919">
                  <a:extLst>
                    <a:ext uri="{9D8B030D-6E8A-4147-A177-3AD203B41FA5}">
                      <a16:colId xmlns:a16="http://schemas.microsoft.com/office/drawing/2014/main" val="1900611663"/>
                    </a:ext>
                  </a:extLst>
                </a:gridCol>
              </a:tblGrid>
              <a:tr h="366438">
                <a:tc>
                  <a:txBody>
                    <a:bodyPr/>
                    <a:lstStyle/>
                    <a:p>
                      <a:r>
                        <a:rPr lang="en-US" sz="1800" b="1" dirty="0"/>
                        <a:t>Process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extLst>
                  <a:ext uri="{0D108BD9-81ED-4DB2-BD59-A6C34878D82A}">
                    <a16:rowId xmlns:a16="http://schemas.microsoft.com/office/drawing/2014/main" val="2819993959"/>
                  </a:ext>
                </a:extLst>
              </a:tr>
              <a:tr h="423299">
                <a:tc rowSpan="2">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Recruit Partners</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lead advocates or community partners best suited to co-lead or serve on the </a:t>
                      </a: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Workforce and Economic Development </a:t>
                      </a: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Subcommittee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2026 – Q3</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Set up recruitment meetings with prospective Action Area partners and/or co-leads to introduce the #Not62 vision, action plan, objectives, and secure their commitment to join as a partner by signing the Pledge Form</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2026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313862878"/>
                  </a:ext>
                </a:extLst>
              </a:tr>
              <a:tr h="423299">
                <a:tc rowSpan="5">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Activate Subcommittee</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objectives, set key priorities, and determine tactics to achieve objectives </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2026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31329837"/>
                  </a:ext>
                </a:extLst>
              </a:tr>
              <a:tr h="423299">
                <a:tc vMerge="1">
                  <a:txBody>
                    <a:bodyPr/>
                    <a:lstStyle/>
                    <a:p>
                      <a:endParaRPr lang="en-US"/>
                    </a:p>
                  </a:txBody>
                  <a:tcPr>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and recruit committee members who are experts in Action Area agenda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592768194"/>
                  </a:ext>
                </a:extLst>
              </a:tr>
              <a:tr h="423299">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Craft a message that clearly communicates Workforce and Economic Development  in the Bronx</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825763476"/>
                  </a:ext>
                </a:extLst>
              </a:tr>
              <a:tr h="423299">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Share top 5 objectives and supporting tactics for Workforce and Economic Development with the #Not62 Steering Committee</a:t>
                      </a: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Q1 + Q2</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963383301"/>
                  </a:ext>
                </a:extLst>
              </a:tr>
              <a:tr h="423299">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Meet regularly to design public actions/engagement that supports the top recommendations, priorities, and objectives for each Action Area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monthly</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694337029"/>
                  </a:ext>
                </a:extLst>
              </a:tr>
            </a:tbl>
          </a:graphicData>
        </a:graphic>
      </p:graphicFrame>
      <p:sp>
        <p:nvSpPr>
          <p:cNvPr id="2" name="Footer Placeholder 1">
            <a:extLst>
              <a:ext uri="{FF2B5EF4-FFF2-40B4-BE49-F238E27FC236}">
                <a16:creationId xmlns:a16="http://schemas.microsoft.com/office/drawing/2014/main" id="{2BBA2122-5CA1-2FF6-DD4B-6127FFA8BCC8}"/>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4053025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3B7B9-9CE9-4C79-A207-3BFBCAC8A144}"/>
              </a:ext>
            </a:extLst>
          </p:cNvPr>
          <p:cNvSpPr txBox="1"/>
          <p:nvPr/>
        </p:nvSpPr>
        <p:spPr>
          <a:xfrm>
            <a:off x="503064" y="516114"/>
            <a:ext cx="10972800" cy="584775"/>
          </a:xfrm>
          <a:prstGeom prst="rect">
            <a:avLst/>
          </a:prstGeom>
          <a:noFill/>
        </p:spPr>
        <p:txBody>
          <a:bodyPr wrap="square" rtlCol="0">
            <a:spAutoFit/>
          </a:bodyPr>
          <a:lstStyle/>
          <a:p>
            <a:pPr marL="742950"/>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Workforce and Economic Development</a:t>
            </a:r>
            <a:r>
              <a:rPr lang="en-US" sz="18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  (3 of 3)</a:t>
            </a:r>
          </a:p>
        </p:txBody>
      </p:sp>
      <p:pic>
        <p:nvPicPr>
          <p:cNvPr id="5" name="Picture 4" descr="Logo&#10;&#10;Description automatically generated">
            <a:extLst>
              <a:ext uri="{FF2B5EF4-FFF2-40B4-BE49-F238E27FC236}">
                <a16:creationId xmlns:a16="http://schemas.microsoft.com/office/drawing/2014/main" id="{8F648F1D-A6B8-463D-945A-4BDD9E5418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976" y="465408"/>
            <a:ext cx="684438" cy="686186"/>
          </a:xfrm>
          <a:prstGeom prst="rect">
            <a:avLst/>
          </a:prstGeom>
        </p:spPr>
      </p:pic>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33 -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2">
            <a:extLst>
              <a:ext uri="{FF2B5EF4-FFF2-40B4-BE49-F238E27FC236}">
                <a16:creationId xmlns:a16="http://schemas.microsoft.com/office/drawing/2014/main" id="{7A970E5D-23C0-435A-880E-82A19CE4DA31}"/>
              </a:ext>
            </a:extLst>
          </p:cNvPr>
          <p:cNvGraphicFramePr>
            <a:graphicFrameLocks noGrp="1"/>
          </p:cNvGraphicFramePr>
          <p:nvPr/>
        </p:nvGraphicFramePr>
        <p:xfrm>
          <a:off x="614316" y="1257300"/>
          <a:ext cx="10972801" cy="4480560"/>
        </p:xfrm>
        <a:graphic>
          <a:graphicData uri="http://schemas.openxmlformats.org/drawingml/2006/table">
            <a:tbl>
              <a:tblPr firstRow="1" bandRow="1">
                <a:tableStyleId>{5C22544A-7EE6-4342-B048-85BDC9FD1C3A}</a:tableStyleId>
              </a:tblPr>
              <a:tblGrid>
                <a:gridCol w="1321016">
                  <a:extLst>
                    <a:ext uri="{9D8B030D-6E8A-4147-A177-3AD203B41FA5}">
                      <a16:colId xmlns:a16="http://schemas.microsoft.com/office/drawing/2014/main" val="172991480"/>
                    </a:ext>
                  </a:extLst>
                </a:gridCol>
                <a:gridCol w="6146784">
                  <a:extLst>
                    <a:ext uri="{9D8B030D-6E8A-4147-A177-3AD203B41FA5}">
                      <a16:colId xmlns:a16="http://schemas.microsoft.com/office/drawing/2014/main" val="1774920898"/>
                    </a:ext>
                  </a:extLst>
                </a:gridCol>
                <a:gridCol w="2136082">
                  <a:extLst>
                    <a:ext uri="{9D8B030D-6E8A-4147-A177-3AD203B41FA5}">
                      <a16:colId xmlns:a16="http://schemas.microsoft.com/office/drawing/2014/main" val="2957803385"/>
                    </a:ext>
                  </a:extLst>
                </a:gridCol>
                <a:gridCol w="1368919">
                  <a:extLst>
                    <a:ext uri="{9D8B030D-6E8A-4147-A177-3AD203B41FA5}">
                      <a16:colId xmlns:a16="http://schemas.microsoft.com/office/drawing/2014/main" val="1900611663"/>
                    </a:ext>
                  </a:extLst>
                </a:gridCol>
              </a:tblGrid>
              <a:tr h="366438">
                <a:tc>
                  <a:txBody>
                    <a:bodyPr/>
                    <a:lstStyle/>
                    <a:p>
                      <a:r>
                        <a:rPr lang="en-US" sz="1800" b="1" dirty="0"/>
                        <a:t>Process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extLst>
                  <a:ext uri="{0D108BD9-81ED-4DB2-BD59-A6C34878D82A}">
                    <a16:rowId xmlns:a16="http://schemas.microsoft.com/office/drawing/2014/main" val="2819993959"/>
                  </a:ext>
                </a:extLst>
              </a:tr>
              <a:tr h="423299">
                <a:tc rowSpan="5">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Engage Community</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opportunities for engagement and implementation of tactics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ongoing</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key partners and plan for public engagement</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Q2</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313862878"/>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Hold public engagements with Bronx residents to inform subcommittee messaging, objectives, priorities, and tactics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Q2 + Q3</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31329837"/>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Synthesize and summarize findings from engagement and share back “what we heard”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592768194"/>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Discuss and endorse public engagement schedule for the following year</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2025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825763476"/>
                  </a:ext>
                </a:extLst>
              </a:tr>
              <a:tr h="423299">
                <a:tc rowSpan="2">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Amplify Partner Initiatives</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rtl="0"/>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Hold public engagement(s) or action(s) that reflect recommendations and findings from community engagement</a:t>
                      </a:r>
                      <a:endParaRPr lang="en-US"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2026 – Q1 + Q2 + Q3</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963383301"/>
                  </a:ext>
                </a:extLst>
              </a:tr>
              <a:tr h="423299">
                <a:tc vMerge="1">
                  <a:txBody>
                    <a:bodyPr/>
                    <a:lstStyle/>
                    <a:p>
                      <a:endParaRPr lang="en-US"/>
                    </a:p>
                  </a:txBody>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Collect pledges for new, additional Not62 Partner at each of these public engagements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Charmaine, Melissa, Dr. Bola &amp; new Co-Leads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Ongoing</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720513193"/>
                  </a:ext>
                </a:extLst>
              </a:tr>
            </a:tbl>
          </a:graphicData>
        </a:graphic>
      </p:graphicFrame>
      <p:sp>
        <p:nvSpPr>
          <p:cNvPr id="2" name="Footer Placeholder 1">
            <a:extLst>
              <a:ext uri="{FF2B5EF4-FFF2-40B4-BE49-F238E27FC236}">
                <a16:creationId xmlns:a16="http://schemas.microsoft.com/office/drawing/2014/main" id="{0DA3300B-BD85-635C-4777-82D7B1BEF2C3}"/>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19141454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 icon&#10;&#10;Description automatically generated">
            <a:extLst>
              <a:ext uri="{FF2B5EF4-FFF2-40B4-BE49-F238E27FC236}">
                <a16:creationId xmlns:a16="http://schemas.microsoft.com/office/drawing/2014/main" id="{E9B31601-0838-49C2-9036-C13CDEB690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228" y="465408"/>
            <a:ext cx="686186" cy="686186"/>
          </a:xfrm>
          <a:prstGeom prst="rect">
            <a:avLst/>
          </a:prstGeom>
        </p:spPr>
      </p:pic>
      <p:sp>
        <p:nvSpPr>
          <p:cNvPr id="4" name="TextBox 3">
            <a:extLst>
              <a:ext uri="{FF2B5EF4-FFF2-40B4-BE49-F238E27FC236}">
                <a16:creationId xmlns:a16="http://schemas.microsoft.com/office/drawing/2014/main" id="{1933B7B9-9CE9-4C79-A207-3BFBCAC8A144}"/>
              </a:ext>
            </a:extLst>
          </p:cNvPr>
          <p:cNvSpPr txBox="1"/>
          <p:nvPr/>
        </p:nvSpPr>
        <p:spPr>
          <a:xfrm>
            <a:off x="503064" y="516114"/>
            <a:ext cx="10972800" cy="584775"/>
          </a:xfrm>
          <a:prstGeom prst="rect">
            <a:avLst/>
          </a:prstGeom>
          <a:noFill/>
        </p:spPr>
        <p:txBody>
          <a:bodyPr wrap="square" rtlCol="0">
            <a:spAutoFit/>
          </a:bodyPr>
          <a:lstStyle/>
          <a:p>
            <a:pPr marL="742950"/>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Health Care Access</a:t>
            </a:r>
            <a:r>
              <a:rPr lang="en-US" sz="18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  (1 of 3)</a:t>
            </a:r>
          </a:p>
        </p:txBody>
      </p:sp>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34 -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8" name="Rectangle 7">
            <a:extLst>
              <a:ext uri="{FF2B5EF4-FFF2-40B4-BE49-F238E27FC236}">
                <a16:creationId xmlns:a16="http://schemas.microsoft.com/office/drawing/2014/main" id="{08404CA9-3954-44AC-9B58-0D76F20EF110}"/>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able 2">
            <a:extLst>
              <a:ext uri="{FF2B5EF4-FFF2-40B4-BE49-F238E27FC236}">
                <a16:creationId xmlns:a16="http://schemas.microsoft.com/office/drawing/2014/main" id="{8197C0B8-68BA-4EC0-8CAC-B38663EE8EFC}"/>
              </a:ext>
            </a:extLst>
          </p:cNvPr>
          <p:cNvGraphicFramePr>
            <a:graphicFrameLocks noGrp="1"/>
          </p:cNvGraphicFramePr>
          <p:nvPr/>
        </p:nvGraphicFramePr>
        <p:xfrm>
          <a:off x="609600" y="1257298"/>
          <a:ext cx="10972800" cy="4882896"/>
        </p:xfrm>
        <a:graphic>
          <a:graphicData uri="http://schemas.openxmlformats.org/drawingml/2006/table">
            <a:tbl>
              <a:tblPr firstRow="1" bandRow="1">
                <a:tableStyleId>{5C22544A-7EE6-4342-B048-85BDC9FD1C3A}</a:tableStyleId>
              </a:tblPr>
              <a:tblGrid>
                <a:gridCol w="2000250">
                  <a:extLst>
                    <a:ext uri="{9D8B030D-6E8A-4147-A177-3AD203B41FA5}">
                      <a16:colId xmlns:a16="http://schemas.microsoft.com/office/drawing/2014/main" val="172991480"/>
                    </a:ext>
                  </a:extLst>
                </a:gridCol>
                <a:gridCol w="4410075">
                  <a:extLst>
                    <a:ext uri="{9D8B030D-6E8A-4147-A177-3AD203B41FA5}">
                      <a16:colId xmlns:a16="http://schemas.microsoft.com/office/drawing/2014/main" val="2916888785"/>
                    </a:ext>
                  </a:extLst>
                </a:gridCol>
                <a:gridCol w="2381250">
                  <a:extLst>
                    <a:ext uri="{9D8B030D-6E8A-4147-A177-3AD203B41FA5}">
                      <a16:colId xmlns:a16="http://schemas.microsoft.com/office/drawing/2014/main" val="2957803385"/>
                    </a:ext>
                  </a:extLst>
                </a:gridCol>
                <a:gridCol w="2181225">
                  <a:extLst>
                    <a:ext uri="{9D8B030D-6E8A-4147-A177-3AD203B41FA5}">
                      <a16:colId xmlns:a16="http://schemas.microsoft.com/office/drawing/2014/main" val="1900611663"/>
                    </a:ext>
                  </a:extLst>
                </a:gridCol>
              </a:tblGrid>
              <a:tr h="366233">
                <a:tc>
                  <a:txBody>
                    <a:bodyPr/>
                    <a:lstStyle/>
                    <a:p>
                      <a:r>
                        <a:rPr lang="en-US" dirty="0"/>
                        <a:t>Objectives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t>Tactics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t>Partners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t>Metrics</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extLst>
                  <a:ext uri="{0D108BD9-81ED-4DB2-BD59-A6C34878D82A}">
                    <a16:rowId xmlns:a16="http://schemas.microsoft.com/office/drawing/2014/main" val="2819993959"/>
                  </a:ext>
                </a:extLst>
              </a:tr>
              <a:tr h="4516663">
                <a:tc>
                  <a:txBody>
                    <a:bodyPr/>
                    <a:lstStyle/>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Increase health literacy of Bronx residents.</a:t>
                      </a:r>
                    </a:p>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Increase the number of Bronx residents with primary care and who regularly receive preventative services (quality of care).</a:t>
                      </a:r>
                    </a:p>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Reduce healthcare costs and increase insurance enrollment (access to care).</a:t>
                      </a:r>
                    </a:p>
                    <a:p>
                      <a:pPr marL="227013" indent="-227013">
                        <a:buFont typeface="+mj-lt"/>
                        <a:buAutoNum type="arabicPeriod"/>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Strategy: Shifting Paradigms</a:t>
                      </a:r>
                    </a:p>
                    <a:p>
                      <a:pPr marL="285750" indent="-16986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Conduct targeted outreach to Bronx residents and health care providers.</a:t>
                      </a:r>
                    </a:p>
                    <a:p>
                      <a:pPr marL="285750" marR="0" lvl="0" indent="-169863"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Craft targeted messaging to increase the health literacy of Bronx residents, enabling them to make more informed healthcare-related choices, like scheduling regular preventative services.</a:t>
                      </a:r>
                    </a:p>
                    <a:p>
                      <a:pPr marL="115887"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Strategy: Making Connections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municipal institutions to think about their role as public health ambassadors.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hospitals to promote and encourage regular wellness check-up visits for families.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hospitals to promote and encourage screening for social determinants of health.</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Convene working groups to make policy recommendations (e.g. to eliminate segregation of care in hospitals and to reduce healthcare costs).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hospitals and urgent care centers to promote free clinical test offerings to detect early onset of and prevention of diabetes and obesity cases.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hospitals and urgent care centers to create systems for sharing of records and information.</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Medical Institutions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Insurance Providers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Municipal Institutions</a:t>
                      </a:r>
                    </a:p>
                    <a:p>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people reached through outreach campaign</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new pledge cards signed</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Engagement with messaging materials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policy recommendations made</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free clinical tests offered</a:t>
                      </a:r>
                    </a:p>
                    <a:p>
                      <a:pPr marL="53975" indent="0" rtl="0" fontAlgn="base">
                        <a:buFont typeface="Arial" panose="020B0604020202020204" pitchFamily="34" charset="0"/>
                        <a:buNone/>
                      </a:pPr>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p>
                      <a:pPr marL="53975"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Annual tracking/reporting:</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health screenings completed</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Preventable hospital stays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Rate of annual wellness visits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Black maternal mortality rate</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Medical out-of-pocket expenditures</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bl>
          </a:graphicData>
        </a:graphic>
      </p:graphicFrame>
      <p:sp>
        <p:nvSpPr>
          <p:cNvPr id="2" name="Footer Placeholder 1">
            <a:extLst>
              <a:ext uri="{FF2B5EF4-FFF2-40B4-BE49-F238E27FC236}">
                <a16:creationId xmlns:a16="http://schemas.microsoft.com/office/drawing/2014/main" id="{529BD51A-BE63-6ADA-899D-27C5A99F460E}"/>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endParaRPr lang="en-US" b="1" dirty="0">
              <a:solidFill>
                <a:srgbClr val="0C4F9E"/>
              </a:solidFill>
              <a:latin typeface="Calibri"/>
              <a:ea typeface="Calibri"/>
              <a:cs typeface="Calibri"/>
            </a:endParaRPr>
          </a:p>
        </p:txBody>
      </p:sp>
    </p:spTree>
    <p:extLst>
      <p:ext uri="{BB962C8B-B14F-4D97-AF65-F5344CB8AC3E}">
        <p14:creationId xmlns:p14="http://schemas.microsoft.com/office/powerpoint/2010/main" val="3686306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35 -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2">
            <a:extLst>
              <a:ext uri="{FF2B5EF4-FFF2-40B4-BE49-F238E27FC236}">
                <a16:creationId xmlns:a16="http://schemas.microsoft.com/office/drawing/2014/main" id="{7A970E5D-23C0-435A-880E-82A19CE4DA31}"/>
              </a:ext>
            </a:extLst>
          </p:cNvPr>
          <p:cNvGraphicFramePr>
            <a:graphicFrameLocks noGrp="1"/>
          </p:cNvGraphicFramePr>
          <p:nvPr/>
        </p:nvGraphicFramePr>
        <p:xfrm>
          <a:off x="614316" y="1257300"/>
          <a:ext cx="10972801" cy="4412758"/>
        </p:xfrm>
        <a:graphic>
          <a:graphicData uri="http://schemas.openxmlformats.org/drawingml/2006/table">
            <a:tbl>
              <a:tblPr firstRow="1" bandRow="1">
                <a:tableStyleId>{5C22544A-7EE6-4342-B048-85BDC9FD1C3A}</a:tableStyleId>
              </a:tblPr>
              <a:tblGrid>
                <a:gridCol w="1321016">
                  <a:extLst>
                    <a:ext uri="{9D8B030D-6E8A-4147-A177-3AD203B41FA5}">
                      <a16:colId xmlns:a16="http://schemas.microsoft.com/office/drawing/2014/main" val="172991480"/>
                    </a:ext>
                  </a:extLst>
                </a:gridCol>
                <a:gridCol w="6542843">
                  <a:extLst>
                    <a:ext uri="{9D8B030D-6E8A-4147-A177-3AD203B41FA5}">
                      <a16:colId xmlns:a16="http://schemas.microsoft.com/office/drawing/2014/main" val="1774920898"/>
                    </a:ext>
                  </a:extLst>
                </a:gridCol>
                <a:gridCol w="1740023">
                  <a:extLst>
                    <a:ext uri="{9D8B030D-6E8A-4147-A177-3AD203B41FA5}">
                      <a16:colId xmlns:a16="http://schemas.microsoft.com/office/drawing/2014/main" val="2957803385"/>
                    </a:ext>
                  </a:extLst>
                </a:gridCol>
                <a:gridCol w="1368919">
                  <a:extLst>
                    <a:ext uri="{9D8B030D-6E8A-4147-A177-3AD203B41FA5}">
                      <a16:colId xmlns:a16="http://schemas.microsoft.com/office/drawing/2014/main" val="1900611663"/>
                    </a:ext>
                  </a:extLst>
                </a:gridCol>
              </a:tblGrid>
              <a:tr h="366438">
                <a:tc>
                  <a:txBody>
                    <a:bodyPr/>
                    <a:lstStyle/>
                    <a:p>
                      <a:r>
                        <a:rPr lang="en-US" sz="1800" b="1" dirty="0"/>
                        <a:t>Process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extLst>
                  <a:ext uri="{0D108BD9-81ED-4DB2-BD59-A6C34878D82A}">
                    <a16:rowId xmlns:a16="http://schemas.microsoft.com/office/drawing/2014/main" val="2819993959"/>
                  </a:ext>
                </a:extLst>
              </a:tr>
              <a:tr h="423299">
                <a:tc rowSpan="2">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Recruit Partners</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lead advocates or community partners best suited to co-lead or serve on the Health Care Access Subcommittee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Q2</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Set up recruitment meetings with prospective Action Area partners and/or co-leads to introduce the #Not62 vision, action plan, objectives, and secure their commitment to join as a partner by signing the Pledge Form</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313862878"/>
                  </a:ext>
                </a:extLst>
              </a:tr>
              <a:tr h="423299">
                <a:tc rowSpan="5">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Activate Subcommittee</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objectives, set key priorities, and determine tactics to achieve objectives </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31329837"/>
                  </a:ext>
                </a:extLst>
              </a:tr>
              <a:tr h="423299">
                <a:tc vMerge="1">
                  <a:txBody>
                    <a:bodyPr/>
                    <a:lstStyle/>
                    <a:p>
                      <a:endParaRPr lang="en-US"/>
                    </a:p>
                  </a:txBody>
                  <a:tcPr>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and recruit committee members who are experts in Action Area agenda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592768194"/>
                  </a:ext>
                </a:extLst>
              </a:tr>
              <a:tr h="423299">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Craft a message that clearly communicates connection between healthy food access, food security, nutrition, healthy behaviors and health in the Bronx</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825763476"/>
                  </a:ext>
                </a:extLst>
              </a:tr>
              <a:tr h="423299">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Share top 5 objectives and supporting tactics for Health Care Access with the #Not62 Steering Committee</a:t>
                      </a: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Q2 + Q3</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963383301"/>
                  </a:ext>
                </a:extLst>
              </a:tr>
              <a:tr h="423299">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Meet regularly to design public actions/engagement that supports the top recommendations, priorities, and objectives for each Action Area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monthly</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1363916840"/>
                  </a:ext>
                </a:extLst>
              </a:tr>
            </a:tbl>
          </a:graphicData>
        </a:graphic>
      </p:graphicFrame>
      <p:pic>
        <p:nvPicPr>
          <p:cNvPr id="10" name="Picture 9" descr="Logo, icon&#10;&#10;Description automatically generated">
            <a:extLst>
              <a:ext uri="{FF2B5EF4-FFF2-40B4-BE49-F238E27FC236}">
                <a16:creationId xmlns:a16="http://schemas.microsoft.com/office/drawing/2014/main" id="{DB4E2DEE-CA01-48C6-B92A-075B02995E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228" y="465408"/>
            <a:ext cx="686186" cy="686186"/>
          </a:xfrm>
          <a:prstGeom prst="rect">
            <a:avLst/>
          </a:prstGeom>
        </p:spPr>
      </p:pic>
      <p:sp>
        <p:nvSpPr>
          <p:cNvPr id="11" name="TextBox 10">
            <a:extLst>
              <a:ext uri="{FF2B5EF4-FFF2-40B4-BE49-F238E27FC236}">
                <a16:creationId xmlns:a16="http://schemas.microsoft.com/office/drawing/2014/main" id="{EFFF7AA6-1589-4768-B7B0-3AC5D53DA43E}"/>
              </a:ext>
            </a:extLst>
          </p:cNvPr>
          <p:cNvSpPr txBox="1"/>
          <p:nvPr/>
        </p:nvSpPr>
        <p:spPr>
          <a:xfrm>
            <a:off x="503064" y="516114"/>
            <a:ext cx="10972800" cy="584775"/>
          </a:xfrm>
          <a:prstGeom prst="rect">
            <a:avLst/>
          </a:prstGeom>
          <a:noFill/>
        </p:spPr>
        <p:txBody>
          <a:bodyPr wrap="square" rtlCol="0">
            <a:spAutoFit/>
          </a:bodyPr>
          <a:lstStyle/>
          <a:p>
            <a:pPr marL="742950"/>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Health Care Access</a:t>
            </a:r>
            <a:r>
              <a:rPr lang="en-US" sz="18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  (2 of 3)</a:t>
            </a:r>
          </a:p>
        </p:txBody>
      </p:sp>
      <p:sp>
        <p:nvSpPr>
          <p:cNvPr id="2" name="Footer Placeholder 1">
            <a:extLst>
              <a:ext uri="{FF2B5EF4-FFF2-40B4-BE49-F238E27FC236}">
                <a16:creationId xmlns:a16="http://schemas.microsoft.com/office/drawing/2014/main" id="{C7A32EA8-A3AD-2971-0A16-E156ADFE5022}"/>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18879496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36 -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2">
            <a:extLst>
              <a:ext uri="{FF2B5EF4-FFF2-40B4-BE49-F238E27FC236}">
                <a16:creationId xmlns:a16="http://schemas.microsoft.com/office/drawing/2014/main" id="{7A970E5D-23C0-435A-880E-82A19CE4DA31}"/>
              </a:ext>
            </a:extLst>
          </p:cNvPr>
          <p:cNvGraphicFramePr>
            <a:graphicFrameLocks noGrp="1"/>
          </p:cNvGraphicFramePr>
          <p:nvPr/>
        </p:nvGraphicFramePr>
        <p:xfrm>
          <a:off x="614316" y="1257300"/>
          <a:ext cx="10972801" cy="3853855"/>
        </p:xfrm>
        <a:graphic>
          <a:graphicData uri="http://schemas.openxmlformats.org/drawingml/2006/table">
            <a:tbl>
              <a:tblPr firstRow="1" bandRow="1">
                <a:tableStyleId>{5C22544A-7EE6-4342-B048-85BDC9FD1C3A}</a:tableStyleId>
              </a:tblPr>
              <a:tblGrid>
                <a:gridCol w="1321016">
                  <a:extLst>
                    <a:ext uri="{9D8B030D-6E8A-4147-A177-3AD203B41FA5}">
                      <a16:colId xmlns:a16="http://schemas.microsoft.com/office/drawing/2014/main" val="172991480"/>
                    </a:ext>
                  </a:extLst>
                </a:gridCol>
                <a:gridCol w="6542843">
                  <a:extLst>
                    <a:ext uri="{9D8B030D-6E8A-4147-A177-3AD203B41FA5}">
                      <a16:colId xmlns:a16="http://schemas.microsoft.com/office/drawing/2014/main" val="1774920898"/>
                    </a:ext>
                  </a:extLst>
                </a:gridCol>
                <a:gridCol w="1740023">
                  <a:extLst>
                    <a:ext uri="{9D8B030D-6E8A-4147-A177-3AD203B41FA5}">
                      <a16:colId xmlns:a16="http://schemas.microsoft.com/office/drawing/2014/main" val="2957803385"/>
                    </a:ext>
                  </a:extLst>
                </a:gridCol>
                <a:gridCol w="1368919">
                  <a:extLst>
                    <a:ext uri="{9D8B030D-6E8A-4147-A177-3AD203B41FA5}">
                      <a16:colId xmlns:a16="http://schemas.microsoft.com/office/drawing/2014/main" val="1900611663"/>
                    </a:ext>
                  </a:extLst>
                </a:gridCol>
              </a:tblGrid>
              <a:tr h="366438">
                <a:tc>
                  <a:txBody>
                    <a:bodyPr/>
                    <a:lstStyle/>
                    <a:p>
                      <a:r>
                        <a:rPr lang="en-US" sz="1800" b="1" dirty="0"/>
                        <a:t>Process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extLst>
                  <a:ext uri="{0D108BD9-81ED-4DB2-BD59-A6C34878D82A}">
                    <a16:rowId xmlns:a16="http://schemas.microsoft.com/office/drawing/2014/main" val="2819993959"/>
                  </a:ext>
                </a:extLst>
              </a:tr>
              <a:tr h="423299">
                <a:tc rowSpan="5">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Engage Community</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opportunities for engagement and implementation of tactics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ongoing</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key partners and plan for public engagement</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Q2</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313862878"/>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Hold public engagements with Bronx residents to inform subcommittee messaging, objectives, priorities, and tactics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Q3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31329837"/>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Synthesize and summarize findings from engagement and share back “what we heard”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2028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592768194"/>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Discuss and endorse public engagement schedule for the following year</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2028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825763476"/>
                  </a:ext>
                </a:extLst>
              </a:tr>
              <a:tr h="423299">
                <a:tc rowSpan="2">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Amplify Partner Initiatives</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rtl="0"/>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Hold public engagement(s) or action(s) that reflect recommendations and findings from community engagement</a:t>
                      </a:r>
                      <a:endParaRPr lang="en-US"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2028 – Q2 + Q3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963383301"/>
                  </a:ext>
                </a:extLst>
              </a:tr>
              <a:tr h="423299">
                <a:tc vMerge="1">
                  <a:txBody>
                    <a:bodyPr/>
                    <a:lstStyle/>
                    <a:p>
                      <a:endParaRPr lang="en-US"/>
                    </a:p>
                  </a:txBody>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Collect pledges for new, additional Not62 Partner at each of these public engagements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Ongoing</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720513193"/>
                  </a:ext>
                </a:extLst>
              </a:tr>
            </a:tbl>
          </a:graphicData>
        </a:graphic>
      </p:graphicFrame>
      <p:pic>
        <p:nvPicPr>
          <p:cNvPr id="10" name="Picture 9" descr="Logo, icon&#10;&#10;Description automatically generated">
            <a:extLst>
              <a:ext uri="{FF2B5EF4-FFF2-40B4-BE49-F238E27FC236}">
                <a16:creationId xmlns:a16="http://schemas.microsoft.com/office/drawing/2014/main" id="{8B9C611D-15D0-42B0-8054-90A2B11143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228" y="465408"/>
            <a:ext cx="686186" cy="686186"/>
          </a:xfrm>
          <a:prstGeom prst="rect">
            <a:avLst/>
          </a:prstGeom>
        </p:spPr>
      </p:pic>
      <p:sp>
        <p:nvSpPr>
          <p:cNvPr id="11" name="TextBox 10">
            <a:extLst>
              <a:ext uri="{FF2B5EF4-FFF2-40B4-BE49-F238E27FC236}">
                <a16:creationId xmlns:a16="http://schemas.microsoft.com/office/drawing/2014/main" id="{649EDCA6-DAF7-4029-ADE1-3EC2E3BAD770}"/>
              </a:ext>
            </a:extLst>
          </p:cNvPr>
          <p:cNvSpPr txBox="1"/>
          <p:nvPr/>
        </p:nvSpPr>
        <p:spPr>
          <a:xfrm>
            <a:off x="503064" y="516114"/>
            <a:ext cx="10972800" cy="584775"/>
          </a:xfrm>
          <a:prstGeom prst="rect">
            <a:avLst/>
          </a:prstGeom>
          <a:noFill/>
        </p:spPr>
        <p:txBody>
          <a:bodyPr wrap="square" rtlCol="0">
            <a:spAutoFit/>
          </a:bodyPr>
          <a:lstStyle/>
          <a:p>
            <a:pPr marL="742950"/>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Health Care Access</a:t>
            </a:r>
            <a:r>
              <a:rPr lang="en-US" sz="18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  (3 of 3)</a:t>
            </a:r>
          </a:p>
        </p:txBody>
      </p:sp>
      <p:sp>
        <p:nvSpPr>
          <p:cNvPr id="2" name="Footer Placeholder 1">
            <a:extLst>
              <a:ext uri="{FF2B5EF4-FFF2-40B4-BE49-F238E27FC236}">
                <a16:creationId xmlns:a16="http://schemas.microsoft.com/office/drawing/2014/main" id="{50A5C7CE-E5D8-8BBA-350A-1DDC065C1D86}"/>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658188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6A48BD9F-FEF0-4DEC-AEB7-74023A8050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478" y="465066"/>
            <a:ext cx="687936" cy="686186"/>
          </a:xfrm>
          <a:prstGeom prst="rect">
            <a:avLst/>
          </a:prstGeom>
        </p:spPr>
      </p:pic>
      <p:sp>
        <p:nvSpPr>
          <p:cNvPr id="4" name="TextBox 3">
            <a:extLst>
              <a:ext uri="{FF2B5EF4-FFF2-40B4-BE49-F238E27FC236}">
                <a16:creationId xmlns:a16="http://schemas.microsoft.com/office/drawing/2014/main" id="{1933B7B9-9CE9-4C79-A207-3BFBCAC8A144}"/>
              </a:ext>
            </a:extLst>
          </p:cNvPr>
          <p:cNvSpPr txBox="1"/>
          <p:nvPr/>
        </p:nvSpPr>
        <p:spPr>
          <a:xfrm>
            <a:off x="503064" y="516114"/>
            <a:ext cx="10972800" cy="584775"/>
          </a:xfrm>
          <a:prstGeom prst="rect">
            <a:avLst/>
          </a:prstGeom>
          <a:noFill/>
        </p:spPr>
        <p:txBody>
          <a:bodyPr wrap="square" rtlCol="0">
            <a:spAutoFit/>
          </a:bodyPr>
          <a:lstStyle/>
          <a:p>
            <a:pPr marL="742950"/>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Built Environments and Housing Quality</a:t>
            </a:r>
            <a:r>
              <a:rPr lang="en-US" sz="18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  (1 of 3)</a:t>
            </a:r>
          </a:p>
        </p:txBody>
      </p:sp>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37 -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9" name="Rectangle 8">
            <a:extLst>
              <a:ext uri="{FF2B5EF4-FFF2-40B4-BE49-F238E27FC236}">
                <a16:creationId xmlns:a16="http://schemas.microsoft.com/office/drawing/2014/main" id="{948FA135-A6AE-4E96-9B77-CA0BFB021878}"/>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Table 2">
            <a:extLst>
              <a:ext uri="{FF2B5EF4-FFF2-40B4-BE49-F238E27FC236}">
                <a16:creationId xmlns:a16="http://schemas.microsoft.com/office/drawing/2014/main" id="{77D8B407-6099-471A-B4F9-A56EF70AF83B}"/>
              </a:ext>
            </a:extLst>
          </p:cNvPr>
          <p:cNvGraphicFramePr>
            <a:graphicFrameLocks noGrp="1"/>
          </p:cNvGraphicFramePr>
          <p:nvPr/>
        </p:nvGraphicFramePr>
        <p:xfrm>
          <a:off x="609600" y="1257298"/>
          <a:ext cx="10972800" cy="4882224"/>
        </p:xfrm>
        <a:graphic>
          <a:graphicData uri="http://schemas.openxmlformats.org/drawingml/2006/table">
            <a:tbl>
              <a:tblPr firstRow="1" bandRow="1">
                <a:tableStyleId>{5C22544A-7EE6-4342-B048-85BDC9FD1C3A}</a:tableStyleId>
              </a:tblPr>
              <a:tblGrid>
                <a:gridCol w="2000250">
                  <a:extLst>
                    <a:ext uri="{9D8B030D-6E8A-4147-A177-3AD203B41FA5}">
                      <a16:colId xmlns:a16="http://schemas.microsoft.com/office/drawing/2014/main" val="172991480"/>
                    </a:ext>
                  </a:extLst>
                </a:gridCol>
                <a:gridCol w="4410075">
                  <a:extLst>
                    <a:ext uri="{9D8B030D-6E8A-4147-A177-3AD203B41FA5}">
                      <a16:colId xmlns:a16="http://schemas.microsoft.com/office/drawing/2014/main" val="2916888785"/>
                    </a:ext>
                  </a:extLst>
                </a:gridCol>
                <a:gridCol w="2381250">
                  <a:extLst>
                    <a:ext uri="{9D8B030D-6E8A-4147-A177-3AD203B41FA5}">
                      <a16:colId xmlns:a16="http://schemas.microsoft.com/office/drawing/2014/main" val="2957803385"/>
                    </a:ext>
                  </a:extLst>
                </a:gridCol>
                <a:gridCol w="2181225">
                  <a:extLst>
                    <a:ext uri="{9D8B030D-6E8A-4147-A177-3AD203B41FA5}">
                      <a16:colId xmlns:a16="http://schemas.microsoft.com/office/drawing/2014/main" val="1900611663"/>
                    </a:ext>
                  </a:extLst>
                </a:gridCol>
              </a:tblGrid>
              <a:tr h="0">
                <a:tc>
                  <a:txBody>
                    <a:bodyPr/>
                    <a:lstStyle/>
                    <a:p>
                      <a:r>
                        <a:rPr lang="en-US" dirty="0"/>
                        <a:t>Objectives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t>Tactics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t>Partners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tc>
                  <a:txBody>
                    <a:bodyPr/>
                    <a:lstStyle/>
                    <a:p>
                      <a:r>
                        <a:rPr lang="en-US" dirty="0"/>
                        <a:t>Metrics</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78D26"/>
                    </a:solidFill>
                  </a:tcPr>
                </a:tc>
                <a:extLst>
                  <a:ext uri="{0D108BD9-81ED-4DB2-BD59-A6C34878D82A}">
                    <a16:rowId xmlns:a16="http://schemas.microsoft.com/office/drawing/2014/main" val="2819993959"/>
                  </a:ext>
                </a:extLst>
              </a:tr>
              <a:tr h="4516464">
                <a:tc>
                  <a:txBody>
                    <a:bodyPr/>
                    <a:lstStyle/>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Improve housing and indoor environmental quality and safety.</a:t>
                      </a:r>
                    </a:p>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Promote the development of a cleaner, more healthy outdoor environment..</a:t>
                      </a:r>
                    </a:p>
                    <a:p>
                      <a:pPr marL="227013" indent="-227013">
                        <a:buFont typeface="+mj-lt"/>
                        <a:buAutoNum type="arabicPeriod"/>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Promote walkable and bikeable neighborhoods and active use of public spaces.</a:t>
                      </a:r>
                    </a:p>
                    <a:p>
                      <a:pPr marL="227013" indent="-227013">
                        <a:buFont typeface="+mj-lt"/>
                        <a:buAutoNum type="arabicPeriod"/>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Strategy: Shifting Paradigms</a:t>
                      </a:r>
                    </a:p>
                    <a:p>
                      <a:pPr marL="285750" indent="-16986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Conduct targeted outreach to affordable housing residents and providers in the Bronx.</a:t>
                      </a:r>
                    </a:p>
                    <a:p>
                      <a:pPr marL="285750" indent="-16986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Craft targeted messaging that clearly communicates the connection between housing quality and indoor environmental quality and health in the Bronx.</a:t>
                      </a:r>
                    </a:p>
                    <a:p>
                      <a:pPr marL="285750" indent="-169863" rtl="0" fontAlgn="base">
                        <a:buFont typeface="Arial" panose="020B0604020202020204" pitchFamily="34" charset="0"/>
                        <a:buChar char="•"/>
                      </a:pPr>
                      <a:endPar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Strategy: Making Connections</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Affordable housing providers to deter smoking in public spaces. </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the city agencies to enforce/incentivize lead tests, pest management and air quality control (e.g. drinking water violations, test air pollution particulate matter).</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city and insurance providers to cover lead testing in NYCHA housing in the Bronx.</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Advocate for Integrated Pest Management and Allergen Reduction as a Medicaid-reimbursable activity.</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Identify and promote exemplary partners that work across agencies to address public safety. (e.g. Transportation + Dept of Sanitation)</a:t>
                      </a:r>
                    </a:p>
                    <a:p>
                      <a:pPr marL="284163" indent="-171450"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Work with the city to reroute bus routes and advocate for green electric vehicles.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Affordable Housing Providers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Municipal Institutions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Insurance Providers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Parks and Recreation</a:t>
                      </a:r>
                    </a:p>
                    <a:p>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people reached through outreach campaign</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new pledge cards signed</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Engagement with messaging materials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Number of lead tests conducted as a result of outreach</a:t>
                      </a:r>
                    </a:p>
                    <a:p>
                      <a:pPr marL="53975" indent="0" rtl="0" fontAlgn="base">
                        <a:buFont typeface="Arial" panose="020B0604020202020204" pitchFamily="34" charset="0"/>
                        <a:buNone/>
                      </a:pPr>
                      <a:endPar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p>
                      <a:pPr marL="53975"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Annual tracking/reporting:</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Rate of severe housing problems</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Rates of asthma</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Blood lead level in children 1-5</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Air pollution - particulate matter</a:t>
                      </a:r>
                    </a:p>
                    <a:p>
                      <a:pPr marL="230188" indent="-176213" rtl="0" fontAlgn="base">
                        <a:buFont typeface="Arial" panose="020B0604020202020204" pitchFamily="34" charset="0"/>
                        <a:buChar cha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Rate of residents who walk or bike to work</a:t>
                      </a:r>
                    </a:p>
                    <a:p>
                      <a:endPar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bl>
          </a:graphicData>
        </a:graphic>
      </p:graphicFrame>
      <p:sp>
        <p:nvSpPr>
          <p:cNvPr id="2" name="Footer Placeholder 1">
            <a:extLst>
              <a:ext uri="{FF2B5EF4-FFF2-40B4-BE49-F238E27FC236}">
                <a16:creationId xmlns:a16="http://schemas.microsoft.com/office/drawing/2014/main" id="{93ABCABB-ECA1-057A-6060-1D2EE224FB2F}"/>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41322333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38 -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2">
            <a:extLst>
              <a:ext uri="{FF2B5EF4-FFF2-40B4-BE49-F238E27FC236}">
                <a16:creationId xmlns:a16="http://schemas.microsoft.com/office/drawing/2014/main" id="{7A970E5D-23C0-435A-880E-82A19CE4DA31}"/>
              </a:ext>
            </a:extLst>
          </p:cNvPr>
          <p:cNvGraphicFramePr>
            <a:graphicFrameLocks noGrp="1"/>
          </p:cNvGraphicFramePr>
          <p:nvPr/>
        </p:nvGraphicFramePr>
        <p:xfrm>
          <a:off x="614316" y="1257300"/>
          <a:ext cx="10972801" cy="4412758"/>
        </p:xfrm>
        <a:graphic>
          <a:graphicData uri="http://schemas.openxmlformats.org/drawingml/2006/table">
            <a:tbl>
              <a:tblPr firstRow="1" bandRow="1">
                <a:tableStyleId>{5C22544A-7EE6-4342-B048-85BDC9FD1C3A}</a:tableStyleId>
              </a:tblPr>
              <a:tblGrid>
                <a:gridCol w="1321016">
                  <a:extLst>
                    <a:ext uri="{9D8B030D-6E8A-4147-A177-3AD203B41FA5}">
                      <a16:colId xmlns:a16="http://schemas.microsoft.com/office/drawing/2014/main" val="172991480"/>
                    </a:ext>
                  </a:extLst>
                </a:gridCol>
                <a:gridCol w="6542843">
                  <a:extLst>
                    <a:ext uri="{9D8B030D-6E8A-4147-A177-3AD203B41FA5}">
                      <a16:colId xmlns:a16="http://schemas.microsoft.com/office/drawing/2014/main" val="1774920898"/>
                    </a:ext>
                  </a:extLst>
                </a:gridCol>
                <a:gridCol w="1740023">
                  <a:extLst>
                    <a:ext uri="{9D8B030D-6E8A-4147-A177-3AD203B41FA5}">
                      <a16:colId xmlns:a16="http://schemas.microsoft.com/office/drawing/2014/main" val="2957803385"/>
                    </a:ext>
                  </a:extLst>
                </a:gridCol>
                <a:gridCol w="1368919">
                  <a:extLst>
                    <a:ext uri="{9D8B030D-6E8A-4147-A177-3AD203B41FA5}">
                      <a16:colId xmlns:a16="http://schemas.microsoft.com/office/drawing/2014/main" val="1900611663"/>
                    </a:ext>
                  </a:extLst>
                </a:gridCol>
              </a:tblGrid>
              <a:tr h="366438">
                <a:tc>
                  <a:txBody>
                    <a:bodyPr/>
                    <a:lstStyle/>
                    <a:p>
                      <a:r>
                        <a:rPr lang="en-US" sz="1800" b="1" dirty="0"/>
                        <a:t>Process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extLst>
                  <a:ext uri="{0D108BD9-81ED-4DB2-BD59-A6C34878D82A}">
                    <a16:rowId xmlns:a16="http://schemas.microsoft.com/office/drawing/2014/main" val="2819993959"/>
                  </a:ext>
                </a:extLst>
              </a:tr>
              <a:tr h="423299">
                <a:tc rowSpan="2">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Recruit Partners</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lead advocates or community partners best suited to co-lead or serve on the Built Environments and Housing Quality Subcommittee</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2026 – Q2</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Set up recruitment meetings with prospective Action Area partners and/or co-leads to introduce the #Not62 vision, action plan, objectives, and secure their commitment to join as a partner by signing the Pledge Form</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2026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313862878"/>
                  </a:ext>
                </a:extLst>
              </a:tr>
              <a:tr h="423299">
                <a:tc rowSpan="5">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Activate Subcommittee</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objectives, set key priorities, and determine tactics to achieve objectives </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31329837"/>
                  </a:ext>
                </a:extLst>
              </a:tr>
              <a:tr h="423299">
                <a:tc vMerge="1">
                  <a:txBody>
                    <a:bodyPr/>
                    <a:lstStyle/>
                    <a:p>
                      <a:endParaRPr lang="en-US"/>
                    </a:p>
                  </a:txBody>
                  <a:tcPr>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and recruit committee members who are experts in Action Area agenda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592768194"/>
                  </a:ext>
                </a:extLst>
              </a:tr>
              <a:tr h="423299">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indent="0">
                        <a:buFont typeface="+mj-lt"/>
                        <a:buNone/>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Craft a message that clearly communicates connection between healthy food access, food security, nutrition, healthy behaviors and health in the Bronx</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825763476"/>
                  </a:ext>
                </a:extLst>
              </a:tr>
              <a:tr h="423299">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Share top 5 objectives and supporting tactics for </a:t>
                      </a: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Built Environments and Housing Quality </a:t>
                      </a: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 with the #Not62 Steering Committee</a:t>
                      </a: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Q2 + Q3</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963383301"/>
                  </a:ext>
                </a:extLst>
              </a:tr>
              <a:tr h="423299">
                <a:tc vMerge="1">
                  <a:txBody>
                    <a:bodyPr/>
                    <a:lstStyle/>
                    <a:p>
                      <a:pPr marL="0" indent="0">
                        <a:buFont typeface="+mj-lt"/>
                        <a:buNone/>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Meet regularly to design public actions/engagement that supports the top recommendations, priorities, and objectives for each Action Area</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monthly</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3469286899"/>
                  </a:ext>
                </a:extLst>
              </a:tr>
            </a:tbl>
          </a:graphicData>
        </a:graphic>
      </p:graphicFrame>
      <p:pic>
        <p:nvPicPr>
          <p:cNvPr id="12" name="Picture 11" descr="Icon&#10;&#10;Description automatically generated">
            <a:extLst>
              <a:ext uri="{FF2B5EF4-FFF2-40B4-BE49-F238E27FC236}">
                <a16:creationId xmlns:a16="http://schemas.microsoft.com/office/drawing/2014/main" id="{B637CF4A-F02B-428F-995B-D17F29035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478" y="465066"/>
            <a:ext cx="687936" cy="686186"/>
          </a:xfrm>
          <a:prstGeom prst="rect">
            <a:avLst/>
          </a:prstGeom>
        </p:spPr>
      </p:pic>
      <p:sp>
        <p:nvSpPr>
          <p:cNvPr id="13" name="TextBox 12">
            <a:extLst>
              <a:ext uri="{FF2B5EF4-FFF2-40B4-BE49-F238E27FC236}">
                <a16:creationId xmlns:a16="http://schemas.microsoft.com/office/drawing/2014/main" id="{CE81BB91-91C4-443D-A38F-4822CD081327}"/>
              </a:ext>
            </a:extLst>
          </p:cNvPr>
          <p:cNvSpPr txBox="1"/>
          <p:nvPr/>
        </p:nvSpPr>
        <p:spPr>
          <a:xfrm>
            <a:off x="503064" y="516114"/>
            <a:ext cx="10972800" cy="584775"/>
          </a:xfrm>
          <a:prstGeom prst="rect">
            <a:avLst/>
          </a:prstGeom>
          <a:noFill/>
        </p:spPr>
        <p:txBody>
          <a:bodyPr wrap="square" rtlCol="0">
            <a:spAutoFit/>
          </a:bodyPr>
          <a:lstStyle/>
          <a:p>
            <a:pPr marL="742950"/>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Built Environments and Housing Quality</a:t>
            </a:r>
            <a:r>
              <a:rPr lang="en-US" sz="18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  (2 of 3)</a:t>
            </a:r>
          </a:p>
        </p:txBody>
      </p:sp>
      <p:sp>
        <p:nvSpPr>
          <p:cNvPr id="2" name="Footer Placeholder 1">
            <a:extLst>
              <a:ext uri="{FF2B5EF4-FFF2-40B4-BE49-F238E27FC236}">
                <a16:creationId xmlns:a16="http://schemas.microsoft.com/office/drawing/2014/main" id="{0411309B-C9E2-3E98-7C16-494B165B1D93}"/>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29310898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223953-E7D5-4E01-99D6-2BE8A3A99115}"/>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39 - Strategies &amp; Tactics</a:t>
            </a:r>
            <a:endParaRPr lang="en-US" sz="1200" b="1" dirty="0">
              <a:solidFill>
                <a:srgbClr val="B35F0E"/>
              </a:solidFill>
              <a:latin typeface="Proxima Nova"/>
            </a:endParaRPr>
          </a:p>
        </p:txBody>
      </p:sp>
      <p:sp>
        <p:nvSpPr>
          <p:cNvPr id="7" name="TextBox 6">
            <a:extLst>
              <a:ext uri="{FF2B5EF4-FFF2-40B4-BE49-F238E27FC236}">
                <a16:creationId xmlns:a16="http://schemas.microsoft.com/office/drawing/2014/main" id="{4C90719C-2ADA-4685-AF5C-0208F0103B7E}"/>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8" name="Rectangle 7">
            <a:extLst>
              <a:ext uri="{FF2B5EF4-FFF2-40B4-BE49-F238E27FC236}">
                <a16:creationId xmlns:a16="http://schemas.microsoft.com/office/drawing/2014/main" id="{601F2E37-FAE3-4735-A839-D0F19E9C64D7}"/>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2">
            <a:extLst>
              <a:ext uri="{FF2B5EF4-FFF2-40B4-BE49-F238E27FC236}">
                <a16:creationId xmlns:a16="http://schemas.microsoft.com/office/drawing/2014/main" id="{7A970E5D-23C0-435A-880E-82A19CE4DA31}"/>
              </a:ext>
            </a:extLst>
          </p:cNvPr>
          <p:cNvGraphicFramePr>
            <a:graphicFrameLocks noGrp="1"/>
          </p:cNvGraphicFramePr>
          <p:nvPr/>
        </p:nvGraphicFramePr>
        <p:xfrm>
          <a:off x="614316" y="1257300"/>
          <a:ext cx="10972801" cy="3853855"/>
        </p:xfrm>
        <a:graphic>
          <a:graphicData uri="http://schemas.openxmlformats.org/drawingml/2006/table">
            <a:tbl>
              <a:tblPr firstRow="1" bandRow="1">
                <a:tableStyleId>{5C22544A-7EE6-4342-B048-85BDC9FD1C3A}</a:tableStyleId>
              </a:tblPr>
              <a:tblGrid>
                <a:gridCol w="1321016">
                  <a:extLst>
                    <a:ext uri="{9D8B030D-6E8A-4147-A177-3AD203B41FA5}">
                      <a16:colId xmlns:a16="http://schemas.microsoft.com/office/drawing/2014/main" val="172991480"/>
                    </a:ext>
                  </a:extLst>
                </a:gridCol>
                <a:gridCol w="6542843">
                  <a:extLst>
                    <a:ext uri="{9D8B030D-6E8A-4147-A177-3AD203B41FA5}">
                      <a16:colId xmlns:a16="http://schemas.microsoft.com/office/drawing/2014/main" val="1774920898"/>
                    </a:ext>
                  </a:extLst>
                </a:gridCol>
                <a:gridCol w="1740023">
                  <a:extLst>
                    <a:ext uri="{9D8B030D-6E8A-4147-A177-3AD203B41FA5}">
                      <a16:colId xmlns:a16="http://schemas.microsoft.com/office/drawing/2014/main" val="2957803385"/>
                    </a:ext>
                  </a:extLst>
                </a:gridCol>
                <a:gridCol w="1368919">
                  <a:extLst>
                    <a:ext uri="{9D8B030D-6E8A-4147-A177-3AD203B41FA5}">
                      <a16:colId xmlns:a16="http://schemas.microsoft.com/office/drawing/2014/main" val="1900611663"/>
                    </a:ext>
                  </a:extLst>
                </a:gridCol>
              </a:tblGrid>
              <a:tr h="366438">
                <a:tc>
                  <a:txBody>
                    <a:bodyPr/>
                    <a:lstStyle/>
                    <a:p>
                      <a:r>
                        <a:rPr lang="en-US" sz="1800" b="1" dirty="0"/>
                        <a:t>Process</a:t>
                      </a:r>
                    </a:p>
                  </a:txBody>
                  <a:tcPr>
                    <a:lnL w="127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Actions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Leads</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tc>
                  <a:txBody>
                    <a:bodyPr/>
                    <a:lstStyle/>
                    <a:p>
                      <a:r>
                        <a:rPr lang="en-US" sz="1800" b="1" dirty="0"/>
                        <a:t>Timeframe</a:t>
                      </a:r>
                    </a:p>
                  </a:txBody>
                  <a:tcPr>
                    <a:lnL w="5715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extLst>
                  <a:ext uri="{0D108BD9-81ED-4DB2-BD59-A6C34878D82A}">
                    <a16:rowId xmlns:a16="http://schemas.microsoft.com/office/drawing/2014/main" val="2819993959"/>
                  </a:ext>
                </a:extLst>
              </a:tr>
              <a:tr h="423299">
                <a:tc rowSpan="5">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Engage Community</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opportunities for engagement and implementation of tactics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ongoing</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74871231"/>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Identify key partners and plan for public engagement</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Q2</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313862878"/>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Hold public engagements with Bronx residents to inform subcommittee messaging, objectives, priorities, and tactics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2027 – Q3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4131329837"/>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Synthesize and summarize findings from engagement and share back “what we heard”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2028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592768194"/>
                  </a:ext>
                </a:extLst>
              </a:tr>
              <a:tr h="423299">
                <a:tc vMerge="1">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Discuss and endorse public engagement schedule for the following year</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2028 – Q1</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825763476"/>
                  </a:ext>
                </a:extLst>
              </a:tr>
              <a:tr h="423299">
                <a:tc rowSpan="2">
                  <a:txBody>
                    <a:bodyPr/>
                    <a:lstStyle/>
                    <a:p>
                      <a:pPr marL="0" indent="0">
                        <a:buFont typeface="+mj-lt"/>
                        <a:buNone/>
                      </a:pPr>
                      <a:r>
                        <a:rPr lang="en-US" sz="1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Amplify Partner Initiatives</a:t>
                      </a:r>
                    </a:p>
                  </a:txBody>
                  <a:tcPr marT="91440" marB="91440">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rtl="0"/>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Hold public engagement(s) or action(s) that reflect recommendations and findings from community engagement</a:t>
                      </a:r>
                      <a:endParaRPr lang="en-US" sz="1200" b="0" dirty="0">
                        <a:effectLst/>
                        <a:latin typeface="Open Sans" panose="020B0606030504020204" pitchFamily="34" charset="0"/>
                        <a:ea typeface="Open Sans" panose="020B0606030504020204" pitchFamily="34" charset="0"/>
                        <a:cs typeface="Open Sans" panose="020B0606030504020204" pitchFamily="34" charset="0"/>
                      </a:endParaRP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2028 – Q2 + Q3 + Q4</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963383301"/>
                  </a:ext>
                </a:extLst>
              </a:tr>
              <a:tr h="423299">
                <a:tc vMerge="1">
                  <a:txBody>
                    <a:bodyPr/>
                    <a:lstStyle/>
                    <a:p>
                      <a:endParaRPr lang="en-US"/>
                    </a:p>
                  </a:txBody>
                  <a:tcPr/>
                </a:tc>
                <a:tc>
                  <a:txBody>
                    <a:bodyPr/>
                    <a:lstStyle/>
                    <a:p>
                      <a:pPr marL="0" indent="0" algn="l" defTabSz="914400" rtl="0" eaLnBrk="1" latinLnBrk="0" hangingPunct="1">
                        <a:buFont typeface="+mj-lt"/>
                        <a:buNone/>
                      </a:pPr>
                      <a:r>
                        <a:rPr lang="en-US"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Collect pledges for new, additional Not62 Partner at each of these public engagements</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TBD</a:t>
                      </a:r>
                    </a:p>
                  </a:txBody>
                  <a:tcPr marT="91440" marB="9144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Ongoing</a:t>
                      </a:r>
                    </a:p>
                  </a:txBody>
                  <a:tcPr marT="91440" marB="91440">
                    <a:lnL w="57150" cap="flat" cmpd="sng" algn="ctr">
                      <a:solidFill>
                        <a:schemeClr val="bg1"/>
                      </a:solidFill>
                      <a:prstDash val="solid"/>
                      <a:round/>
                      <a:headEnd type="none" w="med" len="med"/>
                      <a:tailEnd type="none" w="med" len="med"/>
                    </a:lnL>
                    <a:lnR w="762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1F3F4"/>
                    </a:solidFill>
                  </a:tcPr>
                </a:tc>
                <a:extLst>
                  <a:ext uri="{0D108BD9-81ED-4DB2-BD59-A6C34878D82A}">
                    <a16:rowId xmlns:a16="http://schemas.microsoft.com/office/drawing/2014/main" val="2720513193"/>
                  </a:ext>
                </a:extLst>
              </a:tr>
            </a:tbl>
          </a:graphicData>
        </a:graphic>
      </p:graphicFrame>
      <p:pic>
        <p:nvPicPr>
          <p:cNvPr id="12" name="Picture 11" descr="Icon&#10;&#10;Description automatically generated">
            <a:extLst>
              <a:ext uri="{FF2B5EF4-FFF2-40B4-BE49-F238E27FC236}">
                <a16:creationId xmlns:a16="http://schemas.microsoft.com/office/drawing/2014/main" id="{FB89FD40-E6C7-4A39-9612-B9058AEF21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478" y="465066"/>
            <a:ext cx="687936" cy="686186"/>
          </a:xfrm>
          <a:prstGeom prst="rect">
            <a:avLst/>
          </a:prstGeom>
        </p:spPr>
      </p:pic>
      <p:sp>
        <p:nvSpPr>
          <p:cNvPr id="13" name="TextBox 12">
            <a:extLst>
              <a:ext uri="{FF2B5EF4-FFF2-40B4-BE49-F238E27FC236}">
                <a16:creationId xmlns:a16="http://schemas.microsoft.com/office/drawing/2014/main" id="{D3EF9947-8107-45B6-8F1E-A72BB8AB44AA}"/>
              </a:ext>
            </a:extLst>
          </p:cNvPr>
          <p:cNvSpPr txBox="1"/>
          <p:nvPr/>
        </p:nvSpPr>
        <p:spPr>
          <a:xfrm>
            <a:off x="503064" y="516114"/>
            <a:ext cx="10972800" cy="584775"/>
          </a:xfrm>
          <a:prstGeom prst="rect">
            <a:avLst/>
          </a:prstGeom>
          <a:noFill/>
        </p:spPr>
        <p:txBody>
          <a:bodyPr wrap="square" rtlCol="0">
            <a:spAutoFit/>
          </a:bodyPr>
          <a:lstStyle/>
          <a:p>
            <a:pPr marL="742950"/>
            <a:r>
              <a:rPr lang="en-US" sz="32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Built Environments and Housing Quality</a:t>
            </a:r>
            <a:r>
              <a:rPr lang="en-US" sz="18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  (3 of 3)</a:t>
            </a:r>
          </a:p>
        </p:txBody>
      </p:sp>
      <p:sp>
        <p:nvSpPr>
          <p:cNvPr id="2" name="Footer Placeholder 1">
            <a:extLst>
              <a:ext uri="{FF2B5EF4-FFF2-40B4-BE49-F238E27FC236}">
                <a16:creationId xmlns:a16="http://schemas.microsoft.com/office/drawing/2014/main" id="{85B1D8C5-F8B2-C310-37BF-F7B63624825D}"/>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4977224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83F3D8-41D4-408D-831E-60013802CCC7}"/>
              </a:ext>
            </a:extLst>
          </p:cNvPr>
          <p:cNvSpPr/>
          <p:nvPr/>
        </p:nvSpPr>
        <p:spPr>
          <a:xfrm>
            <a:off x="716136" y="1505816"/>
            <a:ext cx="10972800" cy="226185"/>
          </a:xfrm>
          <a:prstGeom prst="rect">
            <a:avLst/>
          </a:prstGeom>
          <a:pattFill prst="pct20">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id="{25C23E10-9DE0-4CAF-8342-980055EAF9AB}"/>
              </a:ext>
            </a:extLst>
          </p:cNvPr>
          <p:cNvSpPr/>
          <p:nvPr/>
        </p:nvSpPr>
        <p:spPr>
          <a:xfrm>
            <a:off x="716136" y="2256584"/>
            <a:ext cx="10972800" cy="226185"/>
          </a:xfrm>
          <a:prstGeom prst="rect">
            <a:avLst/>
          </a:prstGeom>
          <a:pattFill prst="pct20">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a:extLst>
              <a:ext uri="{FF2B5EF4-FFF2-40B4-BE49-F238E27FC236}">
                <a16:creationId xmlns:a16="http://schemas.microsoft.com/office/drawing/2014/main" id="{D99A4A29-576F-43EB-B5BC-E03A4D87F875}"/>
              </a:ext>
            </a:extLst>
          </p:cNvPr>
          <p:cNvSpPr/>
          <p:nvPr/>
        </p:nvSpPr>
        <p:spPr>
          <a:xfrm>
            <a:off x="716136" y="3007352"/>
            <a:ext cx="10972800" cy="226185"/>
          </a:xfrm>
          <a:prstGeom prst="rect">
            <a:avLst/>
          </a:prstGeom>
          <a:pattFill prst="pct20">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a:extLst>
              <a:ext uri="{FF2B5EF4-FFF2-40B4-BE49-F238E27FC236}">
                <a16:creationId xmlns:a16="http://schemas.microsoft.com/office/drawing/2014/main" id="{D7C25972-2FF0-471C-A808-027E5BA30A64}"/>
              </a:ext>
            </a:extLst>
          </p:cNvPr>
          <p:cNvSpPr/>
          <p:nvPr/>
        </p:nvSpPr>
        <p:spPr>
          <a:xfrm>
            <a:off x="716136" y="3758120"/>
            <a:ext cx="10972800" cy="226185"/>
          </a:xfrm>
          <a:prstGeom prst="rect">
            <a:avLst/>
          </a:prstGeom>
          <a:pattFill prst="pct20">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Rectangle 112">
            <a:extLst>
              <a:ext uri="{FF2B5EF4-FFF2-40B4-BE49-F238E27FC236}">
                <a16:creationId xmlns:a16="http://schemas.microsoft.com/office/drawing/2014/main" id="{E6178EB8-C9D3-4585-82AF-3DC80A4F0F43}"/>
              </a:ext>
            </a:extLst>
          </p:cNvPr>
          <p:cNvSpPr/>
          <p:nvPr/>
        </p:nvSpPr>
        <p:spPr>
          <a:xfrm>
            <a:off x="716136" y="4508888"/>
            <a:ext cx="10972800" cy="226185"/>
          </a:xfrm>
          <a:prstGeom prst="rect">
            <a:avLst/>
          </a:prstGeom>
          <a:pattFill prst="pct20">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a:extLst>
              <a:ext uri="{FF2B5EF4-FFF2-40B4-BE49-F238E27FC236}">
                <a16:creationId xmlns:a16="http://schemas.microsoft.com/office/drawing/2014/main" id="{37C4BDDE-EFFF-43DA-84DE-016CD9F03D59}"/>
              </a:ext>
            </a:extLst>
          </p:cNvPr>
          <p:cNvSpPr/>
          <p:nvPr/>
        </p:nvSpPr>
        <p:spPr>
          <a:xfrm>
            <a:off x="716136" y="5259655"/>
            <a:ext cx="10972800" cy="226185"/>
          </a:xfrm>
          <a:prstGeom prst="rect">
            <a:avLst/>
          </a:prstGeom>
          <a:pattFill prst="pct20">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C6A94AA-1CD1-43A0-ACA9-208F822F37B2}"/>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475A56DE-3E18-4AA3-BE87-F962C14FC1E7}"/>
              </a:ext>
            </a:extLst>
          </p:cNvPr>
          <p:cNvSpPr txBox="1"/>
          <p:nvPr/>
        </p:nvSpPr>
        <p:spPr>
          <a:xfrm>
            <a:off x="716136" y="5766664"/>
            <a:ext cx="2194558"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2026</a:t>
            </a:r>
          </a:p>
        </p:txBody>
      </p:sp>
      <p:sp>
        <p:nvSpPr>
          <p:cNvPr id="57" name="TextBox 56">
            <a:extLst>
              <a:ext uri="{FF2B5EF4-FFF2-40B4-BE49-F238E27FC236}">
                <a16:creationId xmlns:a16="http://schemas.microsoft.com/office/drawing/2014/main" id="{C8AB5029-DBAE-46B0-986A-5C4D5E95F187}"/>
              </a:ext>
            </a:extLst>
          </p:cNvPr>
          <p:cNvSpPr txBox="1"/>
          <p:nvPr/>
        </p:nvSpPr>
        <p:spPr>
          <a:xfrm>
            <a:off x="2910695" y="5766664"/>
            <a:ext cx="2188244"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2027</a:t>
            </a:r>
          </a:p>
        </p:txBody>
      </p:sp>
      <p:sp>
        <p:nvSpPr>
          <p:cNvPr id="58" name="TextBox 57">
            <a:extLst>
              <a:ext uri="{FF2B5EF4-FFF2-40B4-BE49-F238E27FC236}">
                <a16:creationId xmlns:a16="http://schemas.microsoft.com/office/drawing/2014/main" id="{0EAC6893-C02E-444E-BA07-B7E1CF45AE0B}"/>
              </a:ext>
            </a:extLst>
          </p:cNvPr>
          <p:cNvSpPr txBox="1"/>
          <p:nvPr/>
        </p:nvSpPr>
        <p:spPr>
          <a:xfrm>
            <a:off x="5098940" y="5766664"/>
            <a:ext cx="2200876"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2028</a:t>
            </a:r>
          </a:p>
        </p:txBody>
      </p:sp>
      <p:sp>
        <p:nvSpPr>
          <p:cNvPr id="59" name="TextBox 58">
            <a:extLst>
              <a:ext uri="{FF2B5EF4-FFF2-40B4-BE49-F238E27FC236}">
                <a16:creationId xmlns:a16="http://schemas.microsoft.com/office/drawing/2014/main" id="{CCE82207-7249-4D4E-B240-B3DBA40F7975}"/>
              </a:ext>
            </a:extLst>
          </p:cNvPr>
          <p:cNvSpPr txBox="1"/>
          <p:nvPr/>
        </p:nvSpPr>
        <p:spPr>
          <a:xfrm>
            <a:off x="7299816" y="5766664"/>
            <a:ext cx="2194555"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2029</a:t>
            </a:r>
          </a:p>
        </p:txBody>
      </p:sp>
      <p:sp>
        <p:nvSpPr>
          <p:cNvPr id="60" name="TextBox 59">
            <a:extLst>
              <a:ext uri="{FF2B5EF4-FFF2-40B4-BE49-F238E27FC236}">
                <a16:creationId xmlns:a16="http://schemas.microsoft.com/office/drawing/2014/main" id="{C055BA3C-57CA-46A5-A074-97883C9EF9BF}"/>
              </a:ext>
            </a:extLst>
          </p:cNvPr>
          <p:cNvSpPr txBox="1"/>
          <p:nvPr/>
        </p:nvSpPr>
        <p:spPr>
          <a:xfrm>
            <a:off x="9494371" y="5766664"/>
            <a:ext cx="2194555"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2030</a:t>
            </a:r>
          </a:p>
        </p:txBody>
      </p:sp>
      <p:cxnSp>
        <p:nvCxnSpPr>
          <p:cNvPr id="62" name="Straight Connector 61">
            <a:extLst>
              <a:ext uri="{FF2B5EF4-FFF2-40B4-BE49-F238E27FC236}">
                <a16:creationId xmlns:a16="http://schemas.microsoft.com/office/drawing/2014/main" id="{BE36DC66-ED30-4FE1-A0E6-19FB488F90FC}"/>
              </a:ext>
            </a:extLst>
          </p:cNvPr>
          <p:cNvCxnSpPr>
            <a:cxnSpLocks/>
          </p:cNvCxnSpPr>
          <p:nvPr/>
        </p:nvCxnSpPr>
        <p:spPr>
          <a:xfrm>
            <a:off x="126477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5E1935C-2F63-4A53-A248-5423AA01F04C}"/>
              </a:ext>
            </a:extLst>
          </p:cNvPr>
          <p:cNvCxnSpPr>
            <a:cxnSpLocks/>
          </p:cNvCxnSpPr>
          <p:nvPr/>
        </p:nvCxnSpPr>
        <p:spPr>
          <a:xfrm>
            <a:off x="181341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D550B19-7FB1-446F-B07A-89A94FDC703F}"/>
              </a:ext>
            </a:extLst>
          </p:cNvPr>
          <p:cNvCxnSpPr>
            <a:cxnSpLocks/>
          </p:cNvCxnSpPr>
          <p:nvPr/>
        </p:nvCxnSpPr>
        <p:spPr>
          <a:xfrm>
            <a:off x="236205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B024009-74E7-403C-BBB4-AC51C156B917}"/>
              </a:ext>
            </a:extLst>
          </p:cNvPr>
          <p:cNvCxnSpPr>
            <a:cxnSpLocks/>
            <a:endCxn id="57" idx="1"/>
          </p:cNvCxnSpPr>
          <p:nvPr/>
        </p:nvCxnSpPr>
        <p:spPr>
          <a:xfrm>
            <a:off x="2910695" y="1441073"/>
            <a:ext cx="0" cy="4479480"/>
          </a:xfrm>
          <a:prstGeom prst="line">
            <a:avLst/>
          </a:prstGeom>
          <a:ln w="12700">
            <a:solidFill>
              <a:srgbClr val="F78D26"/>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EF4BBB5-9D63-4AE5-A25D-D580340ECDCC}"/>
              </a:ext>
            </a:extLst>
          </p:cNvPr>
          <p:cNvCxnSpPr>
            <a:cxnSpLocks/>
          </p:cNvCxnSpPr>
          <p:nvPr/>
        </p:nvCxnSpPr>
        <p:spPr>
          <a:xfrm>
            <a:off x="345933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D64926F-4229-4B5A-AAF5-C8CFE14A4C50}"/>
              </a:ext>
            </a:extLst>
          </p:cNvPr>
          <p:cNvCxnSpPr>
            <a:cxnSpLocks/>
          </p:cNvCxnSpPr>
          <p:nvPr/>
        </p:nvCxnSpPr>
        <p:spPr>
          <a:xfrm>
            <a:off x="400797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3D12685-AC6A-42D8-9FFC-26FB4B390DE0}"/>
              </a:ext>
            </a:extLst>
          </p:cNvPr>
          <p:cNvCxnSpPr>
            <a:cxnSpLocks/>
          </p:cNvCxnSpPr>
          <p:nvPr/>
        </p:nvCxnSpPr>
        <p:spPr>
          <a:xfrm>
            <a:off x="4556616" y="1505816"/>
            <a:ext cx="0" cy="4006361"/>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CC54E878-B83A-4EA7-B010-0FC079195CEE}"/>
              </a:ext>
            </a:extLst>
          </p:cNvPr>
          <p:cNvCxnSpPr>
            <a:cxnSpLocks/>
            <a:endCxn id="58" idx="1"/>
          </p:cNvCxnSpPr>
          <p:nvPr/>
        </p:nvCxnSpPr>
        <p:spPr>
          <a:xfrm>
            <a:off x="5098940" y="1441073"/>
            <a:ext cx="0" cy="4479480"/>
          </a:xfrm>
          <a:prstGeom prst="line">
            <a:avLst/>
          </a:prstGeom>
          <a:ln w="12700">
            <a:solidFill>
              <a:srgbClr val="F78D26"/>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9F64689F-6262-4CFC-9349-53675BC7CAFA}"/>
              </a:ext>
            </a:extLst>
          </p:cNvPr>
          <p:cNvCxnSpPr>
            <a:cxnSpLocks/>
          </p:cNvCxnSpPr>
          <p:nvPr/>
        </p:nvCxnSpPr>
        <p:spPr>
          <a:xfrm>
            <a:off x="565389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DEC6AAB-3815-41F8-9326-EE390452C315}"/>
              </a:ext>
            </a:extLst>
          </p:cNvPr>
          <p:cNvCxnSpPr>
            <a:cxnSpLocks/>
            <a:stCxn id="8" idx="0"/>
          </p:cNvCxnSpPr>
          <p:nvPr/>
        </p:nvCxnSpPr>
        <p:spPr>
          <a:xfrm>
            <a:off x="6202536" y="1505816"/>
            <a:ext cx="0" cy="4006361"/>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89ADEF0-42D5-4593-9B2D-C22099371A4B}"/>
              </a:ext>
            </a:extLst>
          </p:cNvPr>
          <p:cNvCxnSpPr>
            <a:cxnSpLocks/>
          </p:cNvCxnSpPr>
          <p:nvPr/>
        </p:nvCxnSpPr>
        <p:spPr>
          <a:xfrm>
            <a:off x="675117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4FAA249-04BE-419F-8557-1CB98000E537}"/>
              </a:ext>
            </a:extLst>
          </p:cNvPr>
          <p:cNvCxnSpPr>
            <a:cxnSpLocks/>
            <a:endCxn id="59" idx="1"/>
          </p:cNvCxnSpPr>
          <p:nvPr/>
        </p:nvCxnSpPr>
        <p:spPr>
          <a:xfrm>
            <a:off x="7299816" y="1441073"/>
            <a:ext cx="0" cy="4479480"/>
          </a:xfrm>
          <a:prstGeom prst="line">
            <a:avLst/>
          </a:prstGeom>
          <a:ln w="12700">
            <a:solidFill>
              <a:srgbClr val="F78D26"/>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930751A-8AB4-4B47-B1CF-6B2D3DF90A97}"/>
              </a:ext>
            </a:extLst>
          </p:cNvPr>
          <p:cNvCxnSpPr>
            <a:cxnSpLocks/>
          </p:cNvCxnSpPr>
          <p:nvPr/>
        </p:nvCxnSpPr>
        <p:spPr>
          <a:xfrm>
            <a:off x="784845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DCAACC3-4EAF-43CE-AAD7-455ADA22BD1F}"/>
              </a:ext>
            </a:extLst>
          </p:cNvPr>
          <p:cNvCxnSpPr>
            <a:cxnSpLocks/>
          </p:cNvCxnSpPr>
          <p:nvPr/>
        </p:nvCxnSpPr>
        <p:spPr>
          <a:xfrm>
            <a:off x="839709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AF2C599B-D853-4C09-9330-C926E409DC56}"/>
              </a:ext>
            </a:extLst>
          </p:cNvPr>
          <p:cNvCxnSpPr>
            <a:cxnSpLocks/>
          </p:cNvCxnSpPr>
          <p:nvPr/>
        </p:nvCxnSpPr>
        <p:spPr>
          <a:xfrm>
            <a:off x="894573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E7FAF607-81F5-452C-8527-18983B6CDB9E}"/>
              </a:ext>
            </a:extLst>
          </p:cNvPr>
          <p:cNvCxnSpPr>
            <a:cxnSpLocks/>
            <a:endCxn id="60" idx="1"/>
          </p:cNvCxnSpPr>
          <p:nvPr/>
        </p:nvCxnSpPr>
        <p:spPr>
          <a:xfrm>
            <a:off x="9494371" y="1441073"/>
            <a:ext cx="0" cy="4479480"/>
          </a:xfrm>
          <a:prstGeom prst="line">
            <a:avLst/>
          </a:prstGeom>
          <a:ln w="12700">
            <a:solidFill>
              <a:srgbClr val="F78D26"/>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C0F56E9-DAC6-430F-B3D4-10B411142293}"/>
              </a:ext>
            </a:extLst>
          </p:cNvPr>
          <p:cNvCxnSpPr>
            <a:cxnSpLocks/>
          </p:cNvCxnSpPr>
          <p:nvPr/>
        </p:nvCxnSpPr>
        <p:spPr>
          <a:xfrm>
            <a:off x="1004301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44EFAF5-5959-444D-9A4B-208F35A6CC34}"/>
              </a:ext>
            </a:extLst>
          </p:cNvPr>
          <p:cNvCxnSpPr>
            <a:cxnSpLocks/>
          </p:cNvCxnSpPr>
          <p:nvPr/>
        </p:nvCxnSpPr>
        <p:spPr>
          <a:xfrm>
            <a:off x="1059165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D5DACB3-96A2-4001-AA2D-A6E6ADEF742F}"/>
              </a:ext>
            </a:extLst>
          </p:cNvPr>
          <p:cNvCxnSpPr>
            <a:cxnSpLocks/>
          </p:cNvCxnSpPr>
          <p:nvPr/>
        </p:nvCxnSpPr>
        <p:spPr>
          <a:xfrm>
            <a:off x="1114029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89" name="Table 88">
            <a:extLst>
              <a:ext uri="{FF2B5EF4-FFF2-40B4-BE49-F238E27FC236}">
                <a16:creationId xmlns:a16="http://schemas.microsoft.com/office/drawing/2014/main" id="{3E5FBE85-5E58-43AE-BAB4-71002052B4E9}"/>
              </a:ext>
            </a:extLst>
          </p:cNvPr>
          <p:cNvGraphicFramePr>
            <a:graphicFrameLocks noGrp="1"/>
          </p:cNvGraphicFramePr>
          <p:nvPr/>
        </p:nvGraphicFramePr>
        <p:xfrm>
          <a:off x="201479" y="1441073"/>
          <a:ext cx="393343" cy="4340975"/>
        </p:xfrm>
        <a:graphic>
          <a:graphicData uri="http://schemas.openxmlformats.org/drawingml/2006/table">
            <a:tbl>
              <a:tblPr firstRow="1" bandRow="1">
                <a:tableStyleId>{5C22544A-7EE6-4342-B048-85BDC9FD1C3A}</a:tableStyleId>
              </a:tblPr>
              <a:tblGrid>
                <a:gridCol w="393343">
                  <a:extLst>
                    <a:ext uri="{9D8B030D-6E8A-4147-A177-3AD203B41FA5}">
                      <a16:colId xmlns:a16="http://schemas.microsoft.com/office/drawing/2014/main" val="2604698801"/>
                    </a:ext>
                  </a:extLst>
                </a:gridCol>
              </a:tblGrid>
              <a:tr h="2534074">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200" dirty="0">
                          <a:latin typeface="Open Sans" panose="020B0606030504020204" pitchFamily="34" charset="0"/>
                          <a:ea typeface="Open Sans" panose="020B0606030504020204" pitchFamily="34" charset="0"/>
                          <a:cs typeface="Open Sans" panose="020B0606030504020204" pitchFamily="34" charset="0"/>
                        </a:rPr>
                        <a:t>Internal Infrastructure</a:t>
                      </a:r>
                      <a:endPar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txBody>
                  <a:tcPr vert="vert27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8D26"/>
                    </a:solidFill>
                  </a:tcPr>
                </a:tc>
                <a:extLst>
                  <a:ext uri="{0D108BD9-81ED-4DB2-BD59-A6C34878D82A}">
                    <a16:rowId xmlns:a16="http://schemas.microsoft.com/office/drawing/2014/main" val="1795788549"/>
                  </a:ext>
                </a:extLst>
              </a:tr>
              <a:tr h="1806901">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200" b="1" kern="1200" dirty="0">
                          <a:solidFill>
                            <a:schemeClr val="lt1"/>
                          </a:solidFill>
                          <a:latin typeface="Open Sans" panose="020B0606030504020204" pitchFamily="34" charset="0"/>
                          <a:ea typeface="Open Sans" panose="020B0606030504020204" pitchFamily="34" charset="0"/>
                          <a:cs typeface="Open Sans" panose="020B0606030504020204" pitchFamily="34" charset="0"/>
                        </a:rPr>
                        <a:t>Public Engagement</a:t>
                      </a:r>
                      <a:endPar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txBody>
                  <a:tcPr vert="vert27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extLst>
                  <a:ext uri="{0D108BD9-81ED-4DB2-BD59-A6C34878D82A}">
                    <a16:rowId xmlns:a16="http://schemas.microsoft.com/office/drawing/2014/main" val="2440535298"/>
                  </a:ext>
                </a:extLst>
              </a:tr>
            </a:tbl>
          </a:graphicData>
        </a:graphic>
      </p:graphicFrame>
      <p:sp>
        <p:nvSpPr>
          <p:cNvPr id="108" name="TextBox 107">
            <a:extLst>
              <a:ext uri="{FF2B5EF4-FFF2-40B4-BE49-F238E27FC236}">
                <a16:creationId xmlns:a16="http://schemas.microsoft.com/office/drawing/2014/main" id="{62730303-60FC-4EA8-B024-76D56FC8B8AD}"/>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40 - Strategies &amp; Tactics</a:t>
            </a:r>
            <a:endParaRPr lang="en-US" sz="1200" b="1" dirty="0">
              <a:solidFill>
                <a:srgbClr val="B35F0E"/>
              </a:solidFill>
              <a:latin typeface="Proxima Nova"/>
            </a:endParaRPr>
          </a:p>
        </p:txBody>
      </p:sp>
      <p:sp>
        <p:nvSpPr>
          <p:cNvPr id="109" name="TextBox 108">
            <a:extLst>
              <a:ext uri="{FF2B5EF4-FFF2-40B4-BE49-F238E27FC236}">
                <a16:creationId xmlns:a16="http://schemas.microsoft.com/office/drawing/2014/main" id="{3A5668E7-E03B-4B71-B7BC-572979B07C23}"/>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grpSp>
        <p:nvGrpSpPr>
          <p:cNvPr id="187" name="Group 186">
            <a:extLst>
              <a:ext uri="{FF2B5EF4-FFF2-40B4-BE49-F238E27FC236}">
                <a16:creationId xmlns:a16="http://schemas.microsoft.com/office/drawing/2014/main" id="{B3FB72A2-6A63-4ED1-8B76-2CAD2051E794}"/>
              </a:ext>
            </a:extLst>
          </p:cNvPr>
          <p:cNvGrpSpPr/>
          <p:nvPr/>
        </p:nvGrpSpPr>
        <p:grpSpPr>
          <a:xfrm>
            <a:off x="7834440" y="2177692"/>
            <a:ext cx="755505" cy="368842"/>
            <a:chOff x="3266288" y="2562995"/>
            <a:chExt cx="755505" cy="368842"/>
          </a:xfrm>
        </p:grpSpPr>
        <p:grpSp>
          <p:nvGrpSpPr>
            <p:cNvPr id="186" name="Group 185">
              <a:extLst>
                <a:ext uri="{FF2B5EF4-FFF2-40B4-BE49-F238E27FC236}">
                  <a16:creationId xmlns:a16="http://schemas.microsoft.com/office/drawing/2014/main" id="{55C06E29-C9C0-4AEE-89EC-2802E59CBE35}"/>
                </a:ext>
              </a:extLst>
            </p:cNvPr>
            <p:cNvGrpSpPr/>
            <p:nvPr/>
          </p:nvGrpSpPr>
          <p:grpSpPr>
            <a:xfrm>
              <a:off x="3652951" y="2562995"/>
              <a:ext cx="368842" cy="368842"/>
              <a:chOff x="-765480" y="4346050"/>
              <a:chExt cx="368842" cy="368842"/>
            </a:xfrm>
          </p:grpSpPr>
          <p:sp>
            <p:nvSpPr>
              <p:cNvPr id="184" name="Oval 183">
                <a:extLst>
                  <a:ext uri="{FF2B5EF4-FFF2-40B4-BE49-F238E27FC236}">
                    <a16:creationId xmlns:a16="http://schemas.microsoft.com/office/drawing/2014/main" id="{AE465EA3-2B2C-4A09-AEBB-9E44CB6CA29C}"/>
                  </a:ext>
                </a:extLst>
              </p:cNvPr>
              <p:cNvSpPr/>
              <p:nvPr/>
            </p:nvSpPr>
            <p:spPr>
              <a:xfrm>
                <a:off x="-765480" y="4346050"/>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6" name="Picture 155" descr="Icon&#10;&#10;Description automatically generated">
                <a:extLst>
                  <a:ext uri="{FF2B5EF4-FFF2-40B4-BE49-F238E27FC236}">
                    <a16:creationId xmlns:a16="http://schemas.microsoft.com/office/drawing/2014/main" id="{51AEF04C-B52A-433D-A4F4-440FD568C9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503" y="4349488"/>
                <a:ext cx="362889" cy="361966"/>
              </a:xfrm>
              <a:prstGeom prst="rect">
                <a:avLst/>
              </a:prstGeom>
            </p:spPr>
          </p:pic>
        </p:grpSp>
        <p:grpSp>
          <p:nvGrpSpPr>
            <p:cNvPr id="185" name="Group 184">
              <a:extLst>
                <a:ext uri="{FF2B5EF4-FFF2-40B4-BE49-F238E27FC236}">
                  <a16:creationId xmlns:a16="http://schemas.microsoft.com/office/drawing/2014/main" id="{F05F5EDE-C5ED-4171-BA82-06D70803B15B}"/>
                </a:ext>
              </a:extLst>
            </p:cNvPr>
            <p:cNvGrpSpPr/>
            <p:nvPr/>
          </p:nvGrpSpPr>
          <p:grpSpPr>
            <a:xfrm>
              <a:off x="3266288" y="2562995"/>
              <a:ext cx="368842" cy="368842"/>
              <a:chOff x="-764146" y="3629371"/>
              <a:chExt cx="368842" cy="368842"/>
            </a:xfrm>
          </p:grpSpPr>
          <p:sp>
            <p:nvSpPr>
              <p:cNvPr id="182" name="Oval 181">
                <a:extLst>
                  <a:ext uri="{FF2B5EF4-FFF2-40B4-BE49-F238E27FC236}">
                    <a16:creationId xmlns:a16="http://schemas.microsoft.com/office/drawing/2014/main" id="{21017A1D-2837-410B-B0A1-F43DC5D71F1A}"/>
                  </a:ext>
                </a:extLst>
              </p:cNvPr>
              <p:cNvSpPr/>
              <p:nvPr/>
            </p:nvSpPr>
            <p:spPr>
              <a:xfrm>
                <a:off x="-764146" y="36293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7" name="Picture 156" descr="Logo, icon&#10;&#10;Description automatically generated">
                <a:extLst>
                  <a:ext uri="{FF2B5EF4-FFF2-40B4-BE49-F238E27FC236}">
                    <a16:creationId xmlns:a16="http://schemas.microsoft.com/office/drawing/2014/main" id="{5DBA40D4-4629-4643-9111-E3C40DF48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08" y="3632809"/>
                <a:ext cx="361966" cy="361966"/>
              </a:xfrm>
              <a:prstGeom prst="rect">
                <a:avLst/>
              </a:prstGeom>
            </p:spPr>
          </p:pic>
        </p:grpSp>
      </p:grpSp>
      <p:grpSp>
        <p:nvGrpSpPr>
          <p:cNvPr id="188" name="Group 187">
            <a:extLst>
              <a:ext uri="{FF2B5EF4-FFF2-40B4-BE49-F238E27FC236}">
                <a16:creationId xmlns:a16="http://schemas.microsoft.com/office/drawing/2014/main" id="{411D7930-F481-48B5-A1F4-3F2E4460D0F6}"/>
              </a:ext>
            </a:extLst>
          </p:cNvPr>
          <p:cNvGrpSpPr/>
          <p:nvPr/>
        </p:nvGrpSpPr>
        <p:grpSpPr>
          <a:xfrm>
            <a:off x="2852573" y="2185255"/>
            <a:ext cx="1159584" cy="368842"/>
            <a:chOff x="2866913" y="2141171"/>
            <a:chExt cx="1159584" cy="368842"/>
          </a:xfrm>
        </p:grpSpPr>
        <p:sp>
          <p:nvSpPr>
            <p:cNvPr id="177" name="Oval 176">
              <a:extLst>
                <a:ext uri="{FF2B5EF4-FFF2-40B4-BE49-F238E27FC236}">
                  <a16:creationId xmlns:a16="http://schemas.microsoft.com/office/drawing/2014/main" id="{E8D7DE4B-CB30-4E61-84CD-80D52B100400}"/>
                </a:ext>
              </a:extLst>
            </p:cNvPr>
            <p:cNvSpPr/>
            <p:nvPr/>
          </p:nvSpPr>
          <p:spPr>
            <a:xfrm>
              <a:off x="2866913"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77">
              <a:extLst>
                <a:ext uri="{FF2B5EF4-FFF2-40B4-BE49-F238E27FC236}">
                  <a16:creationId xmlns:a16="http://schemas.microsoft.com/office/drawing/2014/main" id="{0DC7C682-45E0-47FB-91E3-A9CE4A41A116}"/>
                </a:ext>
              </a:extLst>
            </p:cNvPr>
            <p:cNvSpPr/>
            <p:nvPr/>
          </p:nvSpPr>
          <p:spPr>
            <a:xfrm>
              <a:off x="3262284"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178">
              <a:extLst>
                <a:ext uri="{FF2B5EF4-FFF2-40B4-BE49-F238E27FC236}">
                  <a16:creationId xmlns:a16="http://schemas.microsoft.com/office/drawing/2014/main" id="{B41AF98E-DB09-433E-BA1C-D6CAA4703523}"/>
                </a:ext>
              </a:extLst>
            </p:cNvPr>
            <p:cNvSpPr/>
            <p:nvPr/>
          </p:nvSpPr>
          <p:spPr>
            <a:xfrm>
              <a:off x="3657655"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4" name="Picture 153" descr="Logo&#10;&#10;Description automatically generated">
              <a:extLst>
                <a:ext uri="{FF2B5EF4-FFF2-40B4-BE49-F238E27FC236}">
                  <a16:creationId xmlns:a16="http://schemas.microsoft.com/office/drawing/2014/main" id="{2D55C2FA-2A92-4A41-A3BB-89F29ECA85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5722" y="2142429"/>
              <a:ext cx="361966" cy="362889"/>
            </a:xfrm>
            <a:prstGeom prst="rect">
              <a:avLst/>
            </a:prstGeom>
          </p:spPr>
        </p:pic>
        <p:pic>
          <p:nvPicPr>
            <p:cNvPr id="155" name="Picture 154" descr="Logo&#10;&#10;Description automatically generated">
              <a:extLst>
                <a:ext uri="{FF2B5EF4-FFF2-40B4-BE49-F238E27FC236}">
                  <a16:creationId xmlns:a16="http://schemas.microsoft.com/office/drawing/2014/main" id="{EB55859D-1E66-4DB0-8E86-B008E22CF7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1093" y="2142429"/>
              <a:ext cx="361966" cy="362889"/>
            </a:xfrm>
            <a:prstGeom prst="rect">
              <a:avLst/>
            </a:prstGeom>
          </p:spPr>
        </p:pic>
        <p:pic>
          <p:nvPicPr>
            <p:cNvPr id="158" name="Picture 157" descr="Logo, icon&#10;&#10;Description automatically generated">
              <a:extLst>
                <a:ext uri="{FF2B5EF4-FFF2-40B4-BE49-F238E27FC236}">
                  <a16:creationId xmlns:a16="http://schemas.microsoft.com/office/drawing/2014/main" id="{6B1435D1-8C01-412B-B371-4EBEF59323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70351" y="2142890"/>
              <a:ext cx="361966" cy="361966"/>
            </a:xfrm>
            <a:prstGeom prst="rect">
              <a:avLst/>
            </a:prstGeom>
          </p:spPr>
        </p:pic>
      </p:grpSp>
      <p:sp>
        <p:nvSpPr>
          <p:cNvPr id="159" name="Rectangle: Rounded Corners 158">
            <a:extLst>
              <a:ext uri="{FF2B5EF4-FFF2-40B4-BE49-F238E27FC236}">
                <a16:creationId xmlns:a16="http://schemas.microsoft.com/office/drawing/2014/main" id="{14C9A483-0B34-43D7-BBDA-6F4194CE88E9}"/>
              </a:ext>
            </a:extLst>
          </p:cNvPr>
          <p:cNvSpPr/>
          <p:nvPr/>
        </p:nvSpPr>
        <p:spPr>
          <a:xfrm>
            <a:off x="747121" y="1441073"/>
            <a:ext cx="1651837"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1. Set Up Shop</a:t>
            </a:r>
          </a:p>
        </p:txBody>
      </p:sp>
      <p:sp>
        <p:nvSpPr>
          <p:cNvPr id="160" name="Rectangle: Rounded Corners 159">
            <a:extLst>
              <a:ext uri="{FF2B5EF4-FFF2-40B4-BE49-F238E27FC236}">
                <a16:creationId xmlns:a16="http://schemas.microsoft.com/office/drawing/2014/main" id="{AF89D922-691D-41D1-BAAA-46B48F054588}"/>
              </a:ext>
            </a:extLst>
          </p:cNvPr>
          <p:cNvSpPr/>
          <p:nvPr/>
        </p:nvSpPr>
        <p:spPr>
          <a:xfrm>
            <a:off x="1149778" y="2196489"/>
            <a:ext cx="1633288"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 Recruit Partners</a:t>
            </a:r>
          </a:p>
        </p:txBody>
      </p:sp>
      <p:sp>
        <p:nvSpPr>
          <p:cNvPr id="161" name="Rectangle: Rounded Corners 160">
            <a:extLst>
              <a:ext uri="{FF2B5EF4-FFF2-40B4-BE49-F238E27FC236}">
                <a16:creationId xmlns:a16="http://schemas.microsoft.com/office/drawing/2014/main" id="{4AB1DCA3-47A8-49ED-B324-D1E8CAD4BF17}"/>
              </a:ext>
            </a:extLst>
          </p:cNvPr>
          <p:cNvSpPr/>
          <p:nvPr/>
        </p:nvSpPr>
        <p:spPr>
          <a:xfrm>
            <a:off x="1825697" y="2948342"/>
            <a:ext cx="2188594"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3. Activate Subcommittees</a:t>
            </a:r>
          </a:p>
        </p:txBody>
      </p:sp>
      <p:sp>
        <p:nvSpPr>
          <p:cNvPr id="162" name="Rectangle: Rounded Corners 161">
            <a:extLst>
              <a:ext uri="{FF2B5EF4-FFF2-40B4-BE49-F238E27FC236}">
                <a16:creationId xmlns:a16="http://schemas.microsoft.com/office/drawing/2014/main" id="{B5991A7E-F2B1-4D61-A4A0-2934F4EBCF6B}"/>
              </a:ext>
            </a:extLst>
          </p:cNvPr>
          <p:cNvSpPr/>
          <p:nvPr/>
        </p:nvSpPr>
        <p:spPr>
          <a:xfrm>
            <a:off x="2910691" y="3689522"/>
            <a:ext cx="2743203"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4. Expand Steering Committee</a:t>
            </a:r>
          </a:p>
        </p:txBody>
      </p:sp>
      <p:sp>
        <p:nvSpPr>
          <p:cNvPr id="163" name="Rectangle: Rounded Corners 162">
            <a:extLst>
              <a:ext uri="{FF2B5EF4-FFF2-40B4-BE49-F238E27FC236}">
                <a16:creationId xmlns:a16="http://schemas.microsoft.com/office/drawing/2014/main" id="{693AA183-1704-4DA3-AC26-1FFF3D318452}"/>
              </a:ext>
            </a:extLst>
          </p:cNvPr>
          <p:cNvSpPr/>
          <p:nvPr/>
        </p:nvSpPr>
        <p:spPr>
          <a:xfrm>
            <a:off x="2910691" y="4448793"/>
            <a:ext cx="2194565"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5. Engage Community</a:t>
            </a:r>
          </a:p>
        </p:txBody>
      </p:sp>
      <p:sp>
        <p:nvSpPr>
          <p:cNvPr id="164" name="Rectangle: Rounded Corners 163">
            <a:extLst>
              <a:ext uri="{FF2B5EF4-FFF2-40B4-BE49-F238E27FC236}">
                <a16:creationId xmlns:a16="http://schemas.microsoft.com/office/drawing/2014/main" id="{CC42697F-B0DC-45E3-B6D3-278D56BB55FA}"/>
              </a:ext>
            </a:extLst>
          </p:cNvPr>
          <p:cNvSpPr/>
          <p:nvPr/>
        </p:nvSpPr>
        <p:spPr>
          <a:xfrm>
            <a:off x="5098939" y="5175085"/>
            <a:ext cx="6560281"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6. Amplify Partner Initiatives</a:t>
            </a:r>
          </a:p>
        </p:txBody>
      </p:sp>
      <p:sp>
        <p:nvSpPr>
          <p:cNvPr id="165" name="Rectangle: Rounded Corners 164">
            <a:extLst>
              <a:ext uri="{FF2B5EF4-FFF2-40B4-BE49-F238E27FC236}">
                <a16:creationId xmlns:a16="http://schemas.microsoft.com/office/drawing/2014/main" id="{467FCA3A-27FA-41DD-B656-C145BCBE0A1A}"/>
              </a:ext>
            </a:extLst>
          </p:cNvPr>
          <p:cNvSpPr/>
          <p:nvPr/>
        </p:nvSpPr>
        <p:spPr>
          <a:xfrm>
            <a:off x="6097087" y="2196489"/>
            <a:ext cx="1633288"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 Recruit Partners</a:t>
            </a:r>
          </a:p>
        </p:txBody>
      </p:sp>
      <p:sp>
        <p:nvSpPr>
          <p:cNvPr id="166" name="Rectangle: Rounded Corners 165">
            <a:extLst>
              <a:ext uri="{FF2B5EF4-FFF2-40B4-BE49-F238E27FC236}">
                <a16:creationId xmlns:a16="http://schemas.microsoft.com/office/drawing/2014/main" id="{7C299C8D-D19A-4A5B-B04E-37C198FADFA8}"/>
              </a:ext>
            </a:extLst>
          </p:cNvPr>
          <p:cNvSpPr/>
          <p:nvPr/>
        </p:nvSpPr>
        <p:spPr>
          <a:xfrm>
            <a:off x="6768998" y="2922781"/>
            <a:ext cx="2192602"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3. Activate Subcommittees</a:t>
            </a:r>
          </a:p>
        </p:txBody>
      </p:sp>
      <p:sp>
        <p:nvSpPr>
          <p:cNvPr id="167" name="Rectangle: Rounded Corners 166">
            <a:extLst>
              <a:ext uri="{FF2B5EF4-FFF2-40B4-BE49-F238E27FC236}">
                <a16:creationId xmlns:a16="http://schemas.microsoft.com/office/drawing/2014/main" id="{C58F3B8D-F5C7-4D67-8E1D-9B076BA457BD}"/>
              </a:ext>
            </a:extLst>
          </p:cNvPr>
          <p:cNvSpPr/>
          <p:nvPr/>
        </p:nvSpPr>
        <p:spPr>
          <a:xfrm>
            <a:off x="7858000" y="3682779"/>
            <a:ext cx="2743203"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4. Expand Steering Committee</a:t>
            </a:r>
          </a:p>
        </p:txBody>
      </p:sp>
      <p:sp>
        <p:nvSpPr>
          <p:cNvPr id="168" name="Rectangle: Rounded Corners 167">
            <a:extLst>
              <a:ext uri="{FF2B5EF4-FFF2-40B4-BE49-F238E27FC236}">
                <a16:creationId xmlns:a16="http://schemas.microsoft.com/office/drawing/2014/main" id="{BC9166C1-AC29-4A71-913A-C8744D8D99EC}"/>
              </a:ext>
            </a:extLst>
          </p:cNvPr>
          <p:cNvSpPr/>
          <p:nvPr/>
        </p:nvSpPr>
        <p:spPr>
          <a:xfrm>
            <a:off x="7858000" y="4423232"/>
            <a:ext cx="2194565"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5. Engage Community</a:t>
            </a:r>
          </a:p>
        </p:txBody>
      </p:sp>
      <p:sp>
        <p:nvSpPr>
          <p:cNvPr id="172" name="TextBox 171">
            <a:extLst>
              <a:ext uri="{FF2B5EF4-FFF2-40B4-BE49-F238E27FC236}">
                <a16:creationId xmlns:a16="http://schemas.microsoft.com/office/drawing/2014/main" id="{2CDD36D1-5309-425C-B335-2E92F2C976B5}"/>
              </a:ext>
            </a:extLst>
          </p:cNvPr>
          <p:cNvSpPr txBox="1"/>
          <p:nvPr/>
        </p:nvSpPr>
        <p:spPr>
          <a:xfrm>
            <a:off x="503064" y="516114"/>
            <a:ext cx="5500000" cy="584775"/>
          </a:xfrm>
          <a:prstGeom prst="rect">
            <a:avLst/>
          </a:prstGeom>
          <a:noFill/>
        </p:spPr>
        <p:txBody>
          <a:bodyPr wrap="square" rtlCol="0">
            <a:spAutoFit/>
          </a:bodyPr>
          <a:lstStyle/>
          <a:p>
            <a:r>
              <a:rPr lang="en-US" sz="28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#Not62 Campaign Timeline</a:t>
            </a:r>
          </a:p>
        </p:txBody>
      </p:sp>
      <p:grpSp>
        <p:nvGrpSpPr>
          <p:cNvPr id="189" name="Group 188">
            <a:extLst>
              <a:ext uri="{FF2B5EF4-FFF2-40B4-BE49-F238E27FC236}">
                <a16:creationId xmlns:a16="http://schemas.microsoft.com/office/drawing/2014/main" id="{118F743B-DE29-441D-8A89-21D9FA334534}"/>
              </a:ext>
            </a:extLst>
          </p:cNvPr>
          <p:cNvGrpSpPr/>
          <p:nvPr/>
        </p:nvGrpSpPr>
        <p:grpSpPr>
          <a:xfrm>
            <a:off x="4086065" y="2933080"/>
            <a:ext cx="1159584" cy="368842"/>
            <a:chOff x="2866913" y="2141171"/>
            <a:chExt cx="1159584" cy="368842"/>
          </a:xfrm>
        </p:grpSpPr>
        <p:sp>
          <p:nvSpPr>
            <p:cNvPr id="190" name="Oval 189">
              <a:extLst>
                <a:ext uri="{FF2B5EF4-FFF2-40B4-BE49-F238E27FC236}">
                  <a16:creationId xmlns:a16="http://schemas.microsoft.com/office/drawing/2014/main" id="{FAE3B8C6-86F2-455C-A6C1-7EE7A492662C}"/>
                </a:ext>
              </a:extLst>
            </p:cNvPr>
            <p:cNvSpPr/>
            <p:nvPr/>
          </p:nvSpPr>
          <p:spPr>
            <a:xfrm>
              <a:off x="2866913"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Oval 190">
              <a:extLst>
                <a:ext uri="{FF2B5EF4-FFF2-40B4-BE49-F238E27FC236}">
                  <a16:creationId xmlns:a16="http://schemas.microsoft.com/office/drawing/2014/main" id="{82220608-2845-465F-8228-CB8F76FCB3F4}"/>
                </a:ext>
              </a:extLst>
            </p:cNvPr>
            <p:cNvSpPr/>
            <p:nvPr/>
          </p:nvSpPr>
          <p:spPr>
            <a:xfrm>
              <a:off x="3262284"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Oval 191">
              <a:extLst>
                <a:ext uri="{FF2B5EF4-FFF2-40B4-BE49-F238E27FC236}">
                  <a16:creationId xmlns:a16="http://schemas.microsoft.com/office/drawing/2014/main" id="{5F102773-1F62-40E5-8966-363E9CEA1063}"/>
                </a:ext>
              </a:extLst>
            </p:cNvPr>
            <p:cNvSpPr/>
            <p:nvPr/>
          </p:nvSpPr>
          <p:spPr>
            <a:xfrm>
              <a:off x="3657655"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3" name="Picture 192" descr="Logo&#10;&#10;Description automatically generated">
              <a:extLst>
                <a:ext uri="{FF2B5EF4-FFF2-40B4-BE49-F238E27FC236}">
                  <a16:creationId xmlns:a16="http://schemas.microsoft.com/office/drawing/2014/main" id="{10421FF0-2BE2-415A-BBD9-C0CFC11705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5722" y="2142429"/>
              <a:ext cx="361966" cy="362889"/>
            </a:xfrm>
            <a:prstGeom prst="rect">
              <a:avLst/>
            </a:prstGeom>
          </p:spPr>
        </p:pic>
        <p:pic>
          <p:nvPicPr>
            <p:cNvPr id="194" name="Picture 193" descr="Logo&#10;&#10;Description automatically generated">
              <a:extLst>
                <a:ext uri="{FF2B5EF4-FFF2-40B4-BE49-F238E27FC236}">
                  <a16:creationId xmlns:a16="http://schemas.microsoft.com/office/drawing/2014/main" id="{7B79E311-F3A7-4A5F-98B4-7D412877F7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1093" y="2142429"/>
              <a:ext cx="361966" cy="362889"/>
            </a:xfrm>
            <a:prstGeom prst="rect">
              <a:avLst/>
            </a:prstGeom>
          </p:spPr>
        </p:pic>
        <p:pic>
          <p:nvPicPr>
            <p:cNvPr id="195" name="Picture 194" descr="Logo, icon&#10;&#10;Description automatically generated">
              <a:extLst>
                <a:ext uri="{FF2B5EF4-FFF2-40B4-BE49-F238E27FC236}">
                  <a16:creationId xmlns:a16="http://schemas.microsoft.com/office/drawing/2014/main" id="{AE45B607-B86E-46B9-8BCE-A062DFE307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70351" y="2142890"/>
              <a:ext cx="361966" cy="361966"/>
            </a:xfrm>
            <a:prstGeom prst="rect">
              <a:avLst/>
            </a:prstGeom>
          </p:spPr>
        </p:pic>
      </p:grpSp>
      <p:grpSp>
        <p:nvGrpSpPr>
          <p:cNvPr id="196" name="Group 195">
            <a:extLst>
              <a:ext uri="{FF2B5EF4-FFF2-40B4-BE49-F238E27FC236}">
                <a16:creationId xmlns:a16="http://schemas.microsoft.com/office/drawing/2014/main" id="{70E970AE-759D-457F-B24D-484468B5EBF8}"/>
              </a:ext>
            </a:extLst>
          </p:cNvPr>
          <p:cNvGrpSpPr/>
          <p:nvPr/>
        </p:nvGrpSpPr>
        <p:grpSpPr>
          <a:xfrm>
            <a:off x="5726815" y="3678288"/>
            <a:ext cx="1159584" cy="368842"/>
            <a:chOff x="2866913" y="2141171"/>
            <a:chExt cx="1159584" cy="368842"/>
          </a:xfrm>
        </p:grpSpPr>
        <p:sp>
          <p:nvSpPr>
            <p:cNvPr id="197" name="Oval 196">
              <a:extLst>
                <a:ext uri="{FF2B5EF4-FFF2-40B4-BE49-F238E27FC236}">
                  <a16:creationId xmlns:a16="http://schemas.microsoft.com/office/drawing/2014/main" id="{F2C0EDEE-ACCC-4113-A8A2-05CE6889305C}"/>
                </a:ext>
              </a:extLst>
            </p:cNvPr>
            <p:cNvSpPr/>
            <p:nvPr/>
          </p:nvSpPr>
          <p:spPr>
            <a:xfrm>
              <a:off x="2866913"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Oval 197">
              <a:extLst>
                <a:ext uri="{FF2B5EF4-FFF2-40B4-BE49-F238E27FC236}">
                  <a16:creationId xmlns:a16="http://schemas.microsoft.com/office/drawing/2014/main" id="{5C3ADD4A-26DC-4618-98D4-BC6A4AF0A919}"/>
                </a:ext>
              </a:extLst>
            </p:cNvPr>
            <p:cNvSpPr/>
            <p:nvPr/>
          </p:nvSpPr>
          <p:spPr>
            <a:xfrm>
              <a:off x="3262284"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Oval 198">
              <a:extLst>
                <a:ext uri="{FF2B5EF4-FFF2-40B4-BE49-F238E27FC236}">
                  <a16:creationId xmlns:a16="http://schemas.microsoft.com/office/drawing/2014/main" id="{5439CFFF-DC62-465F-ADB5-42CA6EB864CB}"/>
                </a:ext>
              </a:extLst>
            </p:cNvPr>
            <p:cNvSpPr/>
            <p:nvPr/>
          </p:nvSpPr>
          <p:spPr>
            <a:xfrm>
              <a:off x="3657655"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0" name="Picture 199" descr="Logo&#10;&#10;Description automatically generated">
              <a:extLst>
                <a:ext uri="{FF2B5EF4-FFF2-40B4-BE49-F238E27FC236}">
                  <a16:creationId xmlns:a16="http://schemas.microsoft.com/office/drawing/2014/main" id="{E0B0DF25-F01E-4972-AEC2-1F8C871431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5722" y="2142429"/>
              <a:ext cx="361966" cy="362889"/>
            </a:xfrm>
            <a:prstGeom prst="rect">
              <a:avLst/>
            </a:prstGeom>
          </p:spPr>
        </p:pic>
        <p:pic>
          <p:nvPicPr>
            <p:cNvPr id="201" name="Picture 200" descr="Logo&#10;&#10;Description automatically generated">
              <a:extLst>
                <a:ext uri="{FF2B5EF4-FFF2-40B4-BE49-F238E27FC236}">
                  <a16:creationId xmlns:a16="http://schemas.microsoft.com/office/drawing/2014/main" id="{A6B7A23F-E91B-4C90-8971-7DA7F92D62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1093" y="2142429"/>
              <a:ext cx="361966" cy="362889"/>
            </a:xfrm>
            <a:prstGeom prst="rect">
              <a:avLst/>
            </a:prstGeom>
          </p:spPr>
        </p:pic>
        <p:pic>
          <p:nvPicPr>
            <p:cNvPr id="202" name="Picture 201" descr="Logo, icon&#10;&#10;Description automatically generated">
              <a:extLst>
                <a:ext uri="{FF2B5EF4-FFF2-40B4-BE49-F238E27FC236}">
                  <a16:creationId xmlns:a16="http://schemas.microsoft.com/office/drawing/2014/main" id="{1EEA6A94-837C-438A-B932-BB05BC0C24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70351" y="2142890"/>
              <a:ext cx="361966" cy="361966"/>
            </a:xfrm>
            <a:prstGeom prst="rect">
              <a:avLst/>
            </a:prstGeom>
          </p:spPr>
        </p:pic>
      </p:grpSp>
      <p:grpSp>
        <p:nvGrpSpPr>
          <p:cNvPr id="203" name="Group 202">
            <a:extLst>
              <a:ext uri="{FF2B5EF4-FFF2-40B4-BE49-F238E27FC236}">
                <a16:creationId xmlns:a16="http://schemas.microsoft.com/office/drawing/2014/main" id="{2292994C-FF1E-4C45-842C-2D103F11734F}"/>
              </a:ext>
            </a:extLst>
          </p:cNvPr>
          <p:cNvGrpSpPr/>
          <p:nvPr/>
        </p:nvGrpSpPr>
        <p:grpSpPr>
          <a:xfrm>
            <a:off x="5179334" y="4437559"/>
            <a:ext cx="1159584" cy="368842"/>
            <a:chOff x="2866913" y="2141171"/>
            <a:chExt cx="1159584" cy="368842"/>
          </a:xfrm>
        </p:grpSpPr>
        <p:sp>
          <p:nvSpPr>
            <p:cNvPr id="204" name="Oval 203">
              <a:extLst>
                <a:ext uri="{FF2B5EF4-FFF2-40B4-BE49-F238E27FC236}">
                  <a16:creationId xmlns:a16="http://schemas.microsoft.com/office/drawing/2014/main" id="{6C8A39BB-4C8E-4C91-BE71-10F048A52CD9}"/>
                </a:ext>
              </a:extLst>
            </p:cNvPr>
            <p:cNvSpPr/>
            <p:nvPr/>
          </p:nvSpPr>
          <p:spPr>
            <a:xfrm>
              <a:off x="2866913"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val 204">
              <a:extLst>
                <a:ext uri="{FF2B5EF4-FFF2-40B4-BE49-F238E27FC236}">
                  <a16:creationId xmlns:a16="http://schemas.microsoft.com/office/drawing/2014/main" id="{5BB7DE19-DF13-4657-AF36-1E1B7DED97D6}"/>
                </a:ext>
              </a:extLst>
            </p:cNvPr>
            <p:cNvSpPr/>
            <p:nvPr/>
          </p:nvSpPr>
          <p:spPr>
            <a:xfrm>
              <a:off x="3262284"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a:extLst>
                <a:ext uri="{FF2B5EF4-FFF2-40B4-BE49-F238E27FC236}">
                  <a16:creationId xmlns:a16="http://schemas.microsoft.com/office/drawing/2014/main" id="{434934C6-034D-40D7-83CF-4F8E949DE849}"/>
                </a:ext>
              </a:extLst>
            </p:cNvPr>
            <p:cNvSpPr/>
            <p:nvPr/>
          </p:nvSpPr>
          <p:spPr>
            <a:xfrm>
              <a:off x="3657655"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7" name="Picture 206" descr="Logo&#10;&#10;Description automatically generated">
              <a:extLst>
                <a:ext uri="{FF2B5EF4-FFF2-40B4-BE49-F238E27FC236}">
                  <a16:creationId xmlns:a16="http://schemas.microsoft.com/office/drawing/2014/main" id="{6C6607CB-AF32-4246-A12A-E658457377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5722" y="2142429"/>
              <a:ext cx="361966" cy="362889"/>
            </a:xfrm>
            <a:prstGeom prst="rect">
              <a:avLst/>
            </a:prstGeom>
          </p:spPr>
        </p:pic>
        <p:pic>
          <p:nvPicPr>
            <p:cNvPr id="208" name="Picture 207" descr="Logo&#10;&#10;Description automatically generated">
              <a:extLst>
                <a:ext uri="{FF2B5EF4-FFF2-40B4-BE49-F238E27FC236}">
                  <a16:creationId xmlns:a16="http://schemas.microsoft.com/office/drawing/2014/main" id="{ECB94C3A-6736-4E44-81DD-59DFE89F9B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1093" y="2142429"/>
              <a:ext cx="361966" cy="362889"/>
            </a:xfrm>
            <a:prstGeom prst="rect">
              <a:avLst/>
            </a:prstGeom>
          </p:spPr>
        </p:pic>
        <p:pic>
          <p:nvPicPr>
            <p:cNvPr id="209" name="Picture 208" descr="Logo, icon&#10;&#10;Description automatically generated">
              <a:extLst>
                <a:ext uri="{FF2B5EF4-FFF2-40B4-BE49-F238E27FC236}">
                  <a16:creationId xmlns:a16="http://schemas.microsoft.com/office/drawing/2014/main" id="{5E59B0FA-D4B4-4740-AB44-D4859458DE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70351" y="2142890"/>
              <a:ext cx="361966" cy="361966"/>
            </a:xfrm>
            <a:prstGeom prst="rect">
              <a:avLst/>
            </a:prstGeom>
          </p:spPr>
        </p:pic>
      </p:grpSp>
      <p:grpSp>
        <p:nvGrpSpPr>
          <p:cNvPr id="210" name="Group 209">
            <a:extLst>
              <a:ext uri="{FF2B5EF4-FFF2-40B4-BE49-F238E27FC236}">
                <a16:creationId xmlns:a16="http://schemas.microsoft.com/office/drawing/2014/main" id="{D643C894-1645-4DDE-A29A-E8E87451ACD4}"/>
              </a:ext>
            </a:extLst>
          </p:cNvPr>
          <p:cNvGrpSpPr/>
          <p:nvPr/>
        </p:nvGrpSpPr>
        <p:grpSpPr>
          <a:xfrm>
            <a:off x="9039688" y="2942324"/>
            <a:ext cx="755505" cy="368842"/>
            <a:chOff x="3266288" y="2562995"/>
            <a:chExt cx="755505" cy="368842"/>
          </a:xfrm>
        </p:grpSpPr>
        <p:grpSp>
          <p:nvGrpSpPr>
            <p:cNvPr id="211" name="Group 210">
              <a:extLst>
                <a:ext uri="{FF2B5EF4-FFF2-40B4-BE49-F238E27FC236}">
                  <a16:creationId xmlns:a16="http://schemas.microsoft.com/office/drawing/2014/main" id="{A555C284-AE79-43B2-8D80-33035A13B11C}"/>
                </a:ext>
              </a:extLst>
            </p:cNvPr>
            <p:cNvGrpSpPr/>
            <p:nvPr/>
          </p:nvGrpSpPr>
          <p:grpSpPr>
            <a:xfrm>
              <a:off x="3652951" y="2562995"/>
              <a:ext cx="368842" cy="368842"/>
              <a:chOff x="-765480" y="4346050"/>
              <a:chExt cx="368842" cy="368842"/>
            </a:xfrm>
          </p:grpSpPr>
          <p:sp>
            <p:nvSpPr>
              <p:cNvPr id="215" name="Oval 214">
                <a:extLst>
                  <a:ext uri="{FF2B5EF4-FFF2-40B4-BE49-F238E27FC236}">
                    <a16:creationId xmlns:a16="http://schemas.microsoft.com/office/drawing/2014/main" id="{00519952-42FA-4B78-8FF2-E45EDA28724F}"/>
                  </a:ext>
                </a:extLst>
              </p:cNvPr>
              <p:cNvSpPr/>
              <p:nvPr/>
            </p:nvSpPr>
            <p:spPr>
              <a:xfrm>
                <a:off x="-765480" y="4346050"/>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6" name="Picture 215" descr="Icon&#10;&#10;Description automatically generated">
                <a:extLst>
                  <a:ext uri="{FF2B5EF4-FFF2-40B4-BE49-F238E27FC236}">
                    <a16:creationId xmlns:a16="http://schemas.microsoft.com/office/drawing/2014/main" id="{8649859D-3070-4324-8E03-53D9C1A373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503" y="4349488"/>
                <a:ext cx="362889" cy="361966"/>
              </a:xfrm>
              <a:prstGeom prst="rect">
                <a:avLst/>
              </a:prstGeom>
            </p:spPr>
          </p:pic>
        </p:grpSp>
        <p:grpSp>
          <p:nvGrpSpPr>
            <p:cNvPr id="212" name="Group 211">
              <a:extLst>
                <a:ext uri="{FF2B5EF4-FFF2-40B4-BE49-F238E27FC236}">
                  <a16:creationId xmlns:a16="http://schemas.microsoft.com/office/drawing/2014/main" id="{3EF9FCB0-535D-4575-83FA-A2D599C2C7FF}"/>
                </a:ext>
              </a:extLst>
            </p:cNvPr>
            <p:cNvGrpSpPr/>
            <p:nvPr/>
          </p:nvGrpSpPr>
          <p:grpSpPr>
            <a:xfrm>
              <a:off x="3266288" y="2562995"/>
              <a:ext cx="368842" cy="368842"/>
              <a:chOff x="-764146" y="3629371"/>
              <a:chExt cx="368842" cy="368842"/>
            </a:xfrm>
          </p:grpSpPr>
          <p:sp>
            <p:nvSpPr>
              <p:cNvPr id="213" name="Oval 212">
                <a:extLst>
                  <a:ext uri="{FF2B5EF4-FFF2-40B4-BE49-F238E27FC236}">
                    <a16:creationId xmlns:a16="http://schemas.microsoft.com/office/drawing/2014/main" id="{FDDF98EC-F096-4E9E-A33C-55DA05CE2AF9}"/>
                  </a:ext>
                </a:extLst>
              </p:cNvPr>
              <p:cNvSpPr/>
              <p:nvPr/>
            </p:nvSpPr>
            <p:spPr>
              <a:xfrm>
                <a:off x="-764146" y="36293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4" name="Picture 213" descr="Logo, icon&#10;&#10;Description automatically generated">
                <a:extLst>
                  <a:ext uri="{FF2B5EF4-FFF2-40B4-BE49-F238E27FC236}">
                    <a16:creationId xmlns:a16="http://schemas.microsoft.com/office/drawing/2014/main" id="{A71310EE-4E95-4152-8373-A9E2E7B3FD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08" y="3632809"/>
                <a:ext cx="361966" cy="361966"/>
              </a:xfrm>
              <a:prstGeom prst="rect">
                <a:avLst/>
              </a:prstGeom>
            </p:spPr>
          </p:pic>
        </p:grpSp>
      </p:grpSp>
      <p:grpSp>
        <p:nvGrpSpPr>
          <p:cNvPr id="217" name="Group 216">
            <a:extLst>
              <a:ext uri="{FF2B5EF4-FFF2-40B4-BE49-F238E27FC236}">
                <a16:creationId xmlns:a16="http://schemas.microsoft.com/office/drawing/2014/main" id="{7CF8EE3A-821C-486D-8C56-AF5F9E6CEEE5}"/>
              </a:ext>
            </a:extLst>
          </p:cNvPr>
          <p:cNvGrpSpPr/>
          <p:nvPr/>
        </p:nvGrpSpPr>
        <p:grpSpPr>
          <a:xfrm>
            <a:off x="10670501" y="3691949"/>
            <a:ext cx="755505" cy="368842"/>
            <a:chOff x="3266288" y="2562995"/>
            <a:chExt cx="755505" cy="368842"/>
          </a:xfrm>
        </p:grpSpPr>
        <p:grpSp>
          <p:nvGrpSpPr>
            <p:cNvPr id="218" name="Group 217">
              <a:extLst>
                <a:ext uri="{FF2B5EF4-FFF2-40B4-BE49-F238E27FC236}">
                  <a16:creationId xmlns:a16="http://schemas.microsoft.com/office/drawing/2014/main" id="{FD0421EE-0A04-4943-85DC-57AD5C2CD1AE}"/>
                </a:ext>
              </a:extLst>
            </p:cNvPr>
            <p:cNvGrpSpPr/>
            <p:nvPr/>
          </p:nvGrpSpPr>
          <p:grpSpPr>
            <a:xfrm>
              <a:off x="3652951" y="2562995"/>
              <a:ext cx="368842" cy="368842"/>
              <a:chOff x="-765480" y="4346050"/>
              <a:chExt cx="368842" cy="368842"/>
            </a:xfrm>
          </p:grpSpPr>
          <p:sp>
            <p:nvSpPr>
              <p:cNvPr id="222" name="Oval 221">
                <a:extLst>
                  <a:ext uri="{FF2B5EF4-FFF2-40B4-BE49-F238E27FC236}">
                    <a16:creationId xmlns:a16="http://schemas.microsoft.com/office/drawing/2014/main" id="{33927C03-6FBC-46BC-9A73-61203C1E6906}"/>
                  </a:ext>
                </a:extLst>
              </p:cNvPr>
              <p:cNvSpPr/>
              <p:nvPr/>
            </p:nvSpPr>
            <p:spPr>
              <a:xfrm>
                <a:off x="-765480" y="4346050"/>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3" name="Picture 222" descr="Icon&#10;&#10;Description automatically generated">
                <a:extLst>
                  <a:ext uri="{FF2B5EF4-FFF2-40B4-BE49-F238E27FC236}">
                    <a16:creationId xmlns:a16="http://schemas.microsoft.com/office/drawing/2014/main" id="{6C2B115D-243C-475D-BB86-950A7634A4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503" y="4349488"/>
                <a:ext cx="362889" cy="361966"/>
              </a:xfrm>
              <a:prstGeom prst="rect">
                <a:avLst/>
              </a:prstGeom>
            </p:spPr>
          </p:pic>
        </p:grpSp>
        <p:grpSp>
          <p:nvGrpSpPr>
            <p:cNvPr id="219" name="Group 218">
              <a:extLst>
                <a:ext uri="{FF2B5EF4-FFF2-40B4-BE49-F238E27FC236}">
                  <a16:creationId xmlns:a16="http://schemas.microsoft.com/office/drawing/2014/main" id="{A38CDA42-A70D-4432-93A4-50E5BEFE44EA}"/>
                </a:ext>
              </a:extLst>
            </p:cNvPr>
            <p:cNvGrpSpPr/>
            <p:nvPr/>
          </p:nvGrpSpPr>
          <p:grpSpPr>
            <a:xfrm>
              <a:off x="3266288" y="2562995"/>
              <a:ext cx="368842" cy="368842"/>
              <a:chOff x="-764146" y="3629371"/>
              <a:chExt cx="368842" cy="368842"/>
            </a:xfrm>
          </p:grpSpPr>
          <p:sp>
            <p:nvSpPr>
              <p:cNvPr id="220" name="Oval 219">
                <a:extLst>
                  <a:ext uri="{FF2B5EF4-FFF2-40B4-BE49-F238E27FC236}">
                    <a16:creationId xmlns:a16="http://schemas.microsoft.com/office/drawing/2014/main" id="{DFF1DDF8-8011-4620-8EA3-7C920EA7628A}"/>
                  </a:ext>
                </a:extLst>
              </p:cNvPr>
              <p:cNvSpPr/>
              <p:nvPr/>
            </p:nvSpPr>
            <p:spPr>
              <a:xfrm>
                <a:off x="-764146" y="36293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1" name="Picture 220" descr="Logo, icon&#10;&#10;Description automatically generated">
                <a:extLst>
                  <a:ext uri="{FF2B5EF4-FFF2-40B4-BE49-F238E27FC236}">
                    <a16:creationId xmlns:a16="http://schemas.microsoft.com/office/drawing/2014/main" id="{8E2A1317-13B5-42AD-AB8C-23D01E4993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08" y="3632809"/>
                <a:ext cx="361966" cy="361966"/>
              </a:xfrm>
              <a:prstGeom prst="rect">
                <a:avLst/>
              </a:prstGeom>
            </p:spPr>
          </p:pic>
        </p:grpSp>
      </p:grpSp>
      <p:grpSp>
        <p:nvGrpSpPr>
          <p:cNvPr id="224" name="Group 223">
            <a:extLst>
              <a:ext uri="{FF2B5EF4-FFF2-40B4-BE49-F238E27FC236}">
                <a16:creationId xmlns:a16="http://schemas.microsoft.com/office/drawing/2014/main" id="{C288ABAF-4E00-4ED2-8EF7-4B0B68B3E4EC}"/>
              </a:ext>
            </a:extLst>
          </p:cNvPr>
          <p:cNvGrpSpPr/>
          <p:nvPr/>
        </p:nvGrpSpPr>
        <p:grpSpPr>
          <a:xfrm>
            <a:off x="10125608" y="4434632"/>
            <a:ext cx="755505" cy="368842"/>
            <a:chOff x="3266288" y="2562995"/>
            <a:chExt cx="755505" cy="368842"/>
          </a:xfrm>
        </p:grpSpPr>
        <p:grpSp>
          <p:nvGrpSpPr>
            <p:cNvPr id="225" name="Group 224">
              <a:extLst>
                <a:ext uri="{FF2B5EF4-FFF2-40B4-BE49-F238E27FC236}">
                  <a16:creationId xmlns:a16="http://schemas.microsoft.com/office/drawing/2014/main" id="{3BA97B0B-F922-4450-8723-EFBDE3B60349}"/>
                </a:ext>
              </a:extLst>
            </p:cNvPr>
            <p:cNvGrpSpPr/>
            <p:nvPr/>
          </p:nvGrpSpPr>
          <p:grpSpPr>
            <a:xfrm>
              <a:off x="3652951" y="2562995"/>
              <a:ext cx="368842" cy="368842"/>
              <a:chOff x="-765480" y="4346050"/>
              <a:chExt cx="368842" cy="368842"/>
            </a:xfrm>
          </p:grpSpPr>
          <p:sp>
            <p:nvSpPr>
              <p:cNvPr id="229" name="Oval 228">
                <a:extLst>
                  <a:ext uri="{FF2B5EF4-FFF2-40B4-BE49-F238E27FC236}">
                    <a16:creationId xmlns:a16="http://schemas.microsoft.com/office/drawing/2014/main" id="{73D346DE-CB7E-4C0A-8F60-FCE709EFB5B7}"/>
                  </a:ext>
                </a:extLst>
              </p:cNvPr>
              <p:cNvSpPr/>
              <p:nvPr/>
            </p:nvSpPr>
            <p:spPr>
              <a:xfrm>
                <a:off x="-765480" y="4346050"/>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0" name="Picture 229" descr="Icon&#10;&#10;Description automatically generated">
                <a:extLst>
                  <a:ext uri="{FF2B5EF4-FFF2-40B4-BE49-F238E27FC236}">
                    <a16:creationId xmlns:a16="http://schemas.microsoft.com/office/drawing/2014/main" id="{A1096FFB-24F8-4001-800C-E1843825D7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503" y="4349488"/>
                <a:ext cx="362889" cy="361966"/>
              </a:xfrm>
              <a:prstGeom prst="rect">
                <a:avLst/>
              </a:prstGeom>
            </p:spPr>
          </p:pic>
        </p:grpSp>
        <p:grpSp>
          <p:nvGrpSpPr>
            <p:cNvPr id="226" name="Group 225">
              <a:extLst>
                <a:ext uri="{FF2B5EF4-FFF2-40B4-BE49-F238E27FC236}">
                  <a16:creationId xmlns:a16="http://schemas.microsoft.com/office/drawing/2014/main" id="{50D59BDE-D995-4703-929D-11BD8BCADB7C}"/>
                </a:ext>
              </a:extLst>
            </p:cNvPr>
            <p:cNvGrpSpPr/>
            <p:nvPr/>
          </p:nvGrpSpPr>
          <p:grpSpPr>
            <a:xfrm>
              <a:off x="3266288" y="2562995"/>
              <a:ext cx="368842" cy="368842"/>
              <a:chOff x="-764146" y="3629371"/>
              <a:chExt cx="368842" cy="368842"/>
            </a:xfrm>
          </p:grpSpPr>
          <p:sp>
            <p:nvSpPr>
              <p:cNvPr id="227" name="Oval 226">
                <a:extLst>
                  <a:ext uri="{FF2B5EF4-FFF2-40B4-BE49-F238E27FC236}">
                    <a16:creationId xmlns:a16="http://schemas.microsoft.com/office/drawing/2014/main" id="{CA1290CA-536E-48E3-BBA8-175F23FFD87D}"/>
                  </a:ext>
                </a:extLst>
              </p:cNvPr>
              <p:cNvSpPr/>
              <p:nvPr/>
            </p:nvSpPr>
            <p:spPr>
              <a:xfrm>
                <a:off x="-764146" y="36293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8" name="Picture 227" descr="Logo, icon&#10;&#10;Description automatically generated">
                <a:extLst>
                  <a:ext uri="{FF2B5EF4-FFF2-40B4-BE49-F238E27FC236}">
                    <a16:creationId xmlns:a16="http://schemas.microsoft.com/office/drawing/2014/main" id="{3E524716-7C00-4234-9BEE-7170B474F5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08" y="3632809"/>
                <a:ext cx="361966" cy="361966"/>
              </a:xfrm>
              <a:prstGeom prst="rect">
                <a:avLst/>
              </a:prstGeom>
            </p:spPr>
          </p:pic>
        </p:grpSp>
      </p:grpSp>
      <p:grpSp>
        <p:nvGrpSpPr>
          <p:cNvPr id="231" name="Group 230">
            <a:extLst>
              <a:ext uri="{FF2B5EF4-FFF2-40B4-BE49-F238E27FC236}">
                <a16:creationId xmlns:a16="http://schemas.microsoft.com/office/drawing/2014/main" id="{C966171C-FDC1-46BE-AD47-5ED9C1B8F4A7}"/>
              </a:ext>
            </a:extLst>
          </p:cNvPr>
          <p:cNvGrpSpPr/>
          <p:nvPr/>
        </p:nvGrpSpPr>
        <p:grpSpPr>
          <a:xfrm>
            <a:off x="10883495" y="5187169"/>
            <a:ext cx="755505" cy="368842"/>
            <a:chOff x="3266288" y="2562995"/>
            <a:chExt cx="755505" cy="368842"/>
          </a:xfrm>
        </p:grpSpPr>
        <p:grpSp>
          <p:nvGrpSpPr>
            <p:cNvPr id="232" name="Group 231">
              <a:extLst>
                <a:ext uri="{FF2B5EF4-FFF2-40B4-BE49-F238E27FC236}">
                  <a16:creationId xmlns:a16="http://schemas.microsoft.com/office/drawing/2014/main" id="{3EE11945-1D7A-4B35-A6BA-EB6F6FED6570}"/>
                </a:ext>
              </a:extLst>
            </p:cNvPr>
            <p:cNvGrpSpPr/>
            <p:nvPr/>
          </p:nvGrpSpPr>
          <p:grpSpPr>
            <a:xfrm>
              <a:off x="3652951" y="2562995"/>
              <a:ext cx="368842" cy="368842"/>
              <a:chOff x="-765480" y="4346050"/>
              <a:chExt cx="368842" cy="368842"/>
            </a:xfrm>
          </p:grpSpPr>
          <p:sp>
            <p:nvSpPr>
              <p:cNvPr id="236" name="Oval 235">
                <a:extLst>
                  <a:ext uri="{FF2B5EF4-FFF2-40B4-BE49-F238E27FC236}">
                    <a16:creationId xmlns:a16="http://schemas.microsoft.com/office/drawing/2014/main" id="{BA7B3F55-0B88-44F1-9365-7D59A7680EE3}"/>
                  </a:ext>
                </a:extLst>
              </p:cNvPr>
              <p:cNvSpPr/>
              <p:nvPr/>
            </p:nvSpPr>
            <p:spPr>
              <a:xfrm>
                <a:off x="-765480" y="4346050"/>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7" name="Picture 236" descr="Icon&#10;&#10;Description automatically generated">
                <a:extLst>
                  <a:ext uri="{FF2B5EF4-FFF2-40B4-BE49-F238E27FC236}">
                    <a16:creationId xmlns:a16="http://schemas.microsoft.com/office/drawing/2014/main" id="{8E2DD863-C932-4CF4-8256-16F92927DF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503" y="4349488"/>
                <a:ext cx="362889" cy="361966"/>
              </a:xfrm>
              <a:prstGeom prst="rect">
                <a:avLst/>
              </a:prstGeom>
            </p:spPr>
          </p:pic>
        </p:grpSp>
        <p:grpSp>
          <p:nvGrpSpPr>
            <p:cNvPr id="233" name="Group 232">
              <a:extLst>
                <a:ext uri="{FF2B5EF4-FFF2-40B4-BE49-F238E27FC236}">
                  <a16:creationId xmlns:a16="http://schemas.microsoft.com/office/drawing/2014/main" id="{45BC663C-4859-498C-BA4F-F8073FAA8AD8}"/>
                </a:ext>
              </a:extLst>
            </p:cNvPr>
            <p:cNvGrpSpPr/>
            <p:nvPr/>
          </p:nvGrpSpPr>
          <p:grpSpPr>
            <a:xfrm>
              <a:off x="3266288" y="2562995"/>
              <a:ext cx="368842" cy="368842"/>
              <a:chOff x="-764146" y="3629371"/>
              <a:chExt cx="368842" cy="368842"/>
            </a:xfrm>
          </p:grpSpPr>
          <p:sp>
            <p:nvSpPr>
              <p:cNvPr id="234" name="Oval 233">
                <a:extLst>
                  <a:ext uri="{FF2B5EF4-FFF2-40B4-BE49-F238E27FC236}">
                    <a16:creationId xmlns:a16="http://schemas.microsoft.com/office/drawing/2014/main" id="{3B87DCD9-1751-4848-BAC4-FB1856FF83D5}"/>
                  </a:ext>
                </a:extLst>
              </p:cNvPr>
              <p:cNvSpPr/>
              <p:nvPr/>
            </p:nvSpPr>
            <p:spPr>
              <a:xfrm>
                <a:off x="-764146" y="36293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 name="Picture 234" descr="Logo, icon&#10;&#10;Description automatically generated">
                <a:extLst>
                  <a:ext uri="{FF2B5EF4-FFF2-40B4-BE49-F238E27FC236}">
                    <a16:creationId xmlns:a16="http://schemas.microsoft.com/office/drawing/2014/main" id="{2B9A31F8-1386-4474-A5C3-FBDB1AB162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08" y="3632809"/>
                <a:ext cx="361966" cy="361966"/>
              </a:xfrm>
              <a:prstGeom prst="rect">
                <a:avLst/>
              </a:prstGeom>
            </p:spPr>
          </p:pic>
        </p:grpSp>
      </p:grpSp>
      <p:grpSp>
        <p:nvGrpSpPr>
          <p:cNvPr id="238" name="Group 237">
            <a:extLst>
              <a:ext uri="{FF2B5EF4-FFF2-40B4-BE49-F238E27FC236}">
                <a16:creationId xmlns:a16="http://schemas.microsoft.com/office/drawing/2014/main" id="{5435C425-204C-458C-9C34-B645E7A9114E}"/>
              </a:ext>
            </a:extLst>
          </p:cNvPr>
          <p:cNvGrpSpPr/>
          <p:nvPr/>
        </p:nvGrpSpPr>
        <p:grpSpPr>
          <a:xfrm>
            <a:off x="7310688" y="5186375"/>
            <a:ext cx="1159584" cy="368842"/>
            <a:chOff x="2866913" y="2141171"/>
            <a:chExt cx="1159584" cy="368842"/>
          </a:xfrm>
        </p:grpSpPr>
        <p:sp>
          <p:nvSpPr>
            <p:cNvPr id="239" name="Oval 238">
              <a:extLst>
                <a:ext uri="{FF2B5EF4-FFF2-40B4-BE49-F238E27FC236}">
                  <a16:creationId xmlns:a16="http://schemas.microsoft.com/office/drawing/2014/main" id="{0343B086-93E7-47F2-A97B-162B502F0253}"/>
                </a:ext>
              </a:extLst>
            </p:cNvPr>
            <p:cNvSpPr/>
            <p:nvPr/>
          </p:nvSpPr>
          <p:spPr>
            <a:xfrm>
              <a:off x="2866913"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Oval 239">
              <a:extLst>
                <a:ext uri="{FF2B5EF4-FFF2-40B4-BE49-F238E27FC236}">
                  <a16:creationId xmlns:a16="http://schemas.microsoft.com/office/drawing/2014/main" id="{10FD26C6-5B64-4B7D-9AD8-540F091903DB}"/>
                </a:ext>
              </a:extLst>
            </p:cNvPr>
            <p:cNvSpPr/>
            <p:nvPr/>
          </p:nvSpPr>
          <p:spPr>
            <a:xfrm>
              <a:off x="3262284"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Oval 240">
              <a:extLst>
                <a:ext uri="{FF2B5EF4-FFF2-40B4-BE49-F238E27FC236}">
                  <a16:creationId xmlns:a16="http://schemas.microsoft.com/office/drawing/2014/main" id="{331DCF96-2B6E-4AE7-A65B-C2050A997E4A}"/>
                </a:ext>
              </a:extLst>
            </p:cNvPr>
            <p:cNvSpPr/>
            <p:nvPr/>
          </p:nvSpPr>
          <p:spPr>
            <a:xfrm>
              <a:off x="3657655"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2" name="Picture 241" descr="Logo&#10;&#10;Description automatically generated">
              <a:extLst>
                <a:ext uri="{FF2B5EF4-FFF2-40B4-BE49-F238E27FC236}">
                  <a16:creationId xmlns:a16="http://schemas.microsoft.com/office/drawing/2014/main" id="{039CE6C5-D0A3-4E91-AACF-9AAA864419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5722" y="2142429"/>
              <a:ext cx="361966" cy="362889"/>
            </a:xfrm>
            <a:prstGeom prst="rect">
              <a:avLst/>
            </a:prstGeom>
          </p:spPr>
        </p:pic>
        <p:pic>
          <p:nvPicPr>
            <p:cNvPr id="243" name="Picture 242" descr="Logo&#10;&#10;Description automatically generated">
              <a:extLst>
                <a:ext uri="{FF2B5EF4-FFF2-40B4-BE49-F238E27FC236}">
                  <a16:creationId xmlns:a16="http://schemas.microsoft.com/office/drawing/2014/main" id="{F95A36B5-6CC1-4ADA-9559-9956718D87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1093" y="2142429"/>
              <a:ext cx="361966" cy="362889"/>
            </a:xfrm>
            <a:prstGeom prst="rect">
              <a:avLst/>
            </a:prstGeom>
          </p:spPr>
        </p:pic>
        <p:pic>
          <p:nvPicPr>
            <p:cNvPr id="244" name="Picture 243" descr="Logo, icon&#10;&#10;Description automatically generated">
              <a:extLst>
                <a:ext uri="{FF2B5EF4-FFF2-40B4-BE49-F238E27FC236}">
                  <a16:creationId xmlns:a16="http://schemas.microsoft.com/office/drawing/2014/main" id="{401B0295-1F6C-4793-857D-BEFBBCCF01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70351" y="2142890"/>
              <a:ext cx="361966" cy="361966"/>
            </a:xfrm>
            <a:prstGeom prst="rect">
              <a:avLst/>
            </a:prstGeom>
          </p:spPr>
        </p:pic>
      </p:grpSp>
      <p:pic>
        <p:nvPicPr>
          <p:cNvPr id="261" name="Picture 260" descr="Icon&#10;&#10;Description automatically generated">
            <a:extLst>
              <a:ext uri="{FF2B5EF4-FFF2-40B4-BE49-F238E27FC236}">
                <a16:creationId xmlns:a16="http://schemas.microsoft.com/office/drawing/2014/main" id="{5D9D34FF-C897-418F-812B-B74B514752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000" y="736600"/>
            <a:ext cx="254000" cy="254000"/>
          </a:xfrm>
          <a:prstGeom prst="rect">
            <a:avLst/>
          </a:prstGeom>
        </p:spPr>
      </p:pic>
      <p:pic>
        <p:nvPicPr>
          <p:cNvPr id="259" name="Picture 258" descr="Logo, icon&#10;&#10;Description automatically generated">
            <a:extLst>
              <a:ext uri="{FF2B5EF4-FFF2-40B4-BE49-F238E27FC236}">
                <a16:creationId xmlns:a16="http://schemas.microsoft.com/office/drawing/2014/main" id="{CA0D2494-E840-431C-940F-27A113E9EC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0000" y="406400"/>
            <a:ext cx="254000" cy="254000"/>
          </a:xfrm>
          <a:prstGeom prst="rect">
            <a:avLst/>
          </a:prstGeom>
        </p:spPr>
      </p:pic>
      <p:pic>
        <p:nvPicPr>
          <p:cNvPr id="266" name="Picture 265" descr="Logo&#10;&#10;Description automatically generated">
            <a:extLst>
              <a:ext uri="{FF2B5EF4-FFF2-40B4-BE49-F238E27FC236}">
                <a16:creationId xmlns:a16="http://schemas.microsoft.com/office/drawing/2014/main" id="{7F2734FB-47D9-4F87-BF3D-BDBBC8B769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7600" y="736600"/>
            <a:ext cx="254000" cy="254000"/>
          </a:xfrm>
          <a:prstGeom prst="rect">
            <a:avLst/>
          </a:prstGeom>
        </p:spPr>
      </p:pic>
      <p:pic>
        <p:nvPicPr>
          <p:cNvPr id="268" name="Picture 267" descr="Logo, icon&#10;&#10;Description automatically generated">
            <a:extLst>
              <a:ext uri="{FF2B5EF4-FFF2-40B4-BE49-F238E27FC236}">
                <a16:creationId xmlns:a16="http://schemas.microsoft.com/office/drawing/2014/main" id="{FD044EDA-0483-4E1C-8350-1F0A1637B2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7600" y="406400"/>
            <a:ext cx="254000" cy="254000"/>
          </a:xfrm>
          <a:prstGeom prst="rect">
            <a:avLst/>
          </a:prstGeom>
        </p:spPr>
      </p:pic>
      <p:sp>
        <p:nvSpPr>
          <p:cNvPr id="274" name="TextBox 273">
            <a:extLst>
              <a:ext uri="{FF2B5EF4-FFF2-40B4-BE49-F238E27FC236}">
                <a16:creationId xmlns:a16="http://schemas.microsoft.com/office/drawing/2014/main" id="{821C56D4-AA00-4067-B8DF-8527B45BC2FE}"/>
              </a:ext>
            </a:extLst>
          </p:cNvPr>
          <p:cNvSpPr txBox="1"/>
          <p:nvPr/>
        </p:nvSpPr>
        <p:spPr>
          <a:xfrm>
            <a:off x="6502400" y="406400"/>
            <a:ext cx="2235200" cy="304800"/>
          </a:xfrm>
          <a:prstGeom prst="rect">
            <a:avLst/>
          </a:prstGeom>
          <a:noFill/>
        </p:spPr>
        <p:txBody>
          <a:bodyPr wrap="square" anchor="ctr" anchorCtr="0">
            <a:noAutofit/>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Healthy Food &amp; Nutrition</a:t>
            </a:r>
          </a:p>
        </p:txBody>
      </p:sp>
      <p:sp>
        <p:nvSpPr>
          <p:cNvPr id="275" name="TextBox 274">
            <a:extLst>
              <a:ext uri="{FF2B5EF4-FFF2-40B4-BE49-F238E27FC236}">
                <a16:creationId xmlns:a16="http://schemas.microsoft.com/office/drawing/2014/main" id="{97B180AD-3BE2-40AE-87B5-8537344CF25E}"/>
              </a:ext>
            </a:extLst>
          </p:cNvPr>
          <p:cNvSpPr txBox="1"/>
          <p:nvPr/>
        </p:nvSpPr>
        <p:spPr>
          <a:xfrm>
            <a:off x="6502400" y="736600"/>
            <a:ext cx="2235200" cy="304800"/>
          </a:xfrm>
          <a:prstGeom prst="rect">
            <a:avLst/>
          </a:prstGeom>
          <a:noFill/>
        </p:spPr>
        <p:txBody>
          <a:bodyPr wrap="square" anchor="ctr" anchorCtr="0">
            <a:noAutofit/>
          </a:bodyP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Mental Health &amp; Wellbeing</a:t>
            </a:r>
          </a:p>
        </p:txBody>
      </p:sp>
      <p:sp>
        <p:nvSpPr>
          <p:cNvPr id="276" name="TextBox 275">
            <a:extLst>
              <a:ext uri="{FF2B5EF4-FFF2-40B4-BE49-F238E27FC236}">
                <a16:creationId xmlns:a16="http://schemas.microsoft.com/office/drawing/2014/main" id="{3FAB0A65-3C43-49BF-9541-870519FA3D8C}"/>
              </a:ext>
            </a:extLst>
          </p:cNvPr>
          <p:cNvSpPr txBox="1"/>
          <p:nvPr/>
        </p:nvSpPr>
        <p:spPr>
          <a:xfrm>
            <a:off x="6502400" y="1066800"/>
            <a:ext cx="2235200" cy="304800"/>
          </a:xfrm>
          <a:prstGeom prst="rect">
            <a:avLst/>
          </a:prstGeom>
          <a:noFill/>
        </p:spPr>
        <p:txBody>
          <a:bodyPr wrap="square" anchor="ctr" anchorCtr="0">
            <a:no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Workforce Development</a:t>
            </a:r>
          </a:p>
        </p:txBody>
      </p:sp>
      <p:pic>
        <p:nvPicPr>
          <p:cNvPr id="277" name="Picture 276" descr="Logo&#10;&#10;Description automatically generated">
            <a:extLst>
              <a:ext uri="{FF2B5EF4-FFF2-40B4-BE49-F238E27FC236}">
                <a16:creationId xmlns:a16="http://schemas.microsoft.com/office/drawing/2014/main" id="{E29E491D-3553-431D-A093-C68A4A4248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600" y="1066800"/>
            <a:ext cx="254000" cy="254000"/>
          </a:xfrm>
          <a:prstGeom prst="rect">
            <a:avLst/>
          </a:prstGeom>
        </p:spPr>
      </p:pic>
      <p:sp>
        <p:nvSpPr>
          <p:cNvPr id="278" name="TextBox 277">
            <a:extLst>
              <a:ext uri="{FF2B5EF4-FFF2-40B4-BE49-F238E27FC236}">
                <a16:creationId xmlns:a16="http://schemas.microsoft.com/office/drawing/2014/main" id="{F2E13C37-ED4A-460F-AA80-4654B48B1686}"/>
              </a:ext>
            </a:extLst>
          </p:cNvPr>
          <p:cNvSpPr txBox="1"/>
          <p:nvPr/>
        </p:nvSpPr>
        <p:spPr>
          <a:xfrm>
            <a:off x="9194800" y="406400"/>
            <a:ext cx="2489200" cy="304800"/>
          </a:xfrm>
          <a:prstGeom prst="rect">
            <a:avLst/>
          </a:prstGeom>
          <a:noFill/>
        </p:spPr>
        <p:txBody>
          <a:bodyPr wrap="square" anchor="ctr" anchorCtr="0">
            <a:no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Health Care Access</a:t>
            </a:r>
          </a:p>
        </p:txBody>
      </p:sp>
      <p:sp>
        <p:nvSpPr>
          <p:cNvPr id="279" name="TextBox 278">
            <a:extLst>
              <a:ext uri="{FF2B5EF4-FFF2-40B4-BE49-F238E27FC236}">
                <a16:creationId xmlns:a16="http://schemas.microsoft.com/office/drawing/2014/main" id="{02C5C08F-0F95-4ED5-89EE-AE165FA7C9C2}"/>
              </a:ext>
            </a:extLst>
          </p:cNvPr>
          <p:cNvSpPr txBox="1"/>
          <p:nvPr/>
        </p:nvSpPr>
        <p:spPr>
          <a:xfrm>
            <a:off x="9194800" y="736600"/>
            <a:ext cx="2489200" cy="304800"/>
          </a:xfrm>
          <a:prstGeom prst="rect">
            <a:avLst/>
          </a:prstGeom>
          <a:noFill/>
        </p:spPr>
        <p:txBody>
          <a:bodyPr wrap="square" anchor="ctr" anchorCtr="0">
            <a:no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Built Environments &amp; Housing</a:t>
            </a:r>
          </a:p>
        </p:txBody>
      </p:sp>
      <p:sp>
        <p:nvSpPr>
          <p:cNvPr id="2" name="Footer Placeholder 1">
            <a:extLst>
              <a:ext uri="{FF2B5EF4-FFF2-40B4-BE49-F238E27FC236}">
                <a16:creationId xmlns:a16="http://schemas.microsoft.com/office/drawing/2014/main" id="{82E95253-1982-13CD-72BD-FBBDF71E06A3}"/>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2775720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83F3D8-41D4-408D-831E-60013802CCC7}"/>
              </a:ext>
            </a:extLst>
          </p:cNvPr>
          <p:cNvSpPr/>
          <p:nvPr/>
        </p:nvSpPr>
        <p:spPr>
          <a:xfrm>
            <a:off x="716136" y="1505816"/>
            <a:ext cx="10972800" cy="226185"/>
          </a:xfrm>
          <a:prstGeom prst="rect">
            <a:avLst/>
          </a:prstGeom>
          <a:pattFill prst="pct20">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id="{25C23E10-9DE0-4CAF-8342-980055EAF9AB}"/>
              </a:ext>
            </a:extLst>
          </p:cNvPr>
          <p:cNvSpPr/>
          <p:nvPr/>
        </p:nvSpPr>
        <p:spPr>
          <a:xfrm>
            <a:off x="716136" y="2256584"/>
            <a:ext cx="10972800" cy="226185"/>
          </a:xfrm>
          <a:prstGeom prst="rect">
            <a:avLst/>
          </a:prstGeom>
          <a:pattFill prst="pct20">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a:extLst>
              <a:ext uri="{FF2B5EF4-FFF2-40B4-BE49-F238E27FC236}">
                <a16:creationId xmlns:a16="http://schemas.microsoft.com/office/drawing/2014/main" id="{D99A4A29-576F-43EB-B5BC-E03A4D87F875}"/>
              </a:ext>
            </a:extLst>
          </p:cNvPr>
          <p:cNvSpPr/>
          <p:nvPr/>
        </p:nvSpPr>
        <p:spPr>
          <a:xfrm>
            <a:off x="716136" y="3007352"/>
            <a:ext cx="10972800" cy="226185"/>
          </a:xfrm>
          <a:prstGeom prst="rect">
            <a:avLst/>
          </a:prstGeom>
          <a:pattFill prst="pct20">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a:extLst>
              <a:ext uri="{FF2B5EF4-FFF2-40B4-BE49-F238E27FC236}">
                <a16:creationId xmlns:a16="http://schemas.microsoft.com/office/drawing/2014/main" id="{D7C25972-2FF0-471C-A808-027E5BA30A64}"/>
              </a:ext>
            </a:extLst>
          </p:cNvPr>
          <p:cNvSpPr/>
          <p:nvPr/>
        </p:nvSpPr>
        <p:spPr>
          <a:xfrm>
            <a:off x="716136" y="3758120"/>
            <a:ext cx="10972800" cy="226185"/>
          </a:xfrm>
          <a:prstGeom prst="rect">
            <a:avLst/>
          </a:prstGeom>
          <a:pattFill prst="pct20">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Rectangle 112">
            <a:extLst>
              <a:ext uri="{FF2B5EF4-FFF2-40B4-BE49-F238E27FC236}">
                <a16:creationId xmlns:a16="http://schemas.microsoft.com/office/drawing/2014/main" id="{E6178EB8-C9D3-4585-82AF-3DC80A4F0F43}"/>
              </a:ext>
            </a:extLst>
          </p:cNvPr>
          <p:cNvSpPr/>
          <p:nvPr/>
        </p:nvSpPr>
        <p:spPr>
          <a:xfrm>
            <a:off x="716136" y="4508888"/>
            <a:ext cx="10972800" cy="226185"/>
          </a:xfrm>
          <a:prstGeom prst="rect">
            <a:avLst/>
          </a:prstGeom>
          <a:pattFill prst="pct20">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a:extLst>
              <a:ext uri="{FF2B5EF4-FFF2-40B4-BE49-F238E27FC236}">
                <a16:creationId xmlns:a16="http://schemas.microsoft.com/office/drawing/2014/main" id="{37C4BDDE-EFFF-43DA-84DE-016CD9F03D59}"/>
              </a:ext>
            </a:extLst>
          </p:cNvPr>
          <p:cNvSpPr/>
          <p:nvPr/>
        </p:nvSpPr>
        <p:spPr>
          <a:xfrm>
            <a:off x="716136" y="5259655"/>
            <a:ext cx="10972800" cy="226185"/>
          </a:xfrm>
          <a:prstGeom prst="rect">
            <a:avLst/>
          </a:prstGeom>
          <a:pattFill prst="pct20">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C6A94AA-1CD1-43A0-ACA9-208F822F37B2}"/>
              </a:ext>
            </a:extLst>
          </p:cNvPr>
          <p:cNvSpPr/>
          <p:nvPr/>
        </p:nvSpPr>
        <p:spPr>
          <a:xfrm>
            <a:off x="-1" y="0"/>
            <a:ext cx="12192001" cy="45719"/>
          </a:xfrm>
          <a:prstGeom prst="rect">
            <a:avLst/>
          </a:prstGeom>
          <a:solidFill>
            <a:srgbClr val="F78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475A56DE-3E18-4AA3-BE87-F962C14FC1E7}"/>
              </a:ext>
            </a:extLst>
          </p:cNvPr>
          <p:cNvSpPr txBox="1"/>
          <p:nvPr/>
        </p:nvSpPr>
        <p:spPr>
          <a:xfrm>
            <a:off x="716136" y="5766664"/>
            <a:ext cx="2194558"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2026</a:t>
            </a:r>
          </a:p>
        </p:txBody>
      </p:sp>
      <p:sp>
        <p:nvSpPr>
          <p:cNvPr id="57" name="TextBox 56">
            <a:extLst>
              <a:ext uri="{FF2B5EF4-FFF2-40B4-BE49-F238E27FC236}">
                <a16:creationId xmlns:a16="http://schemas.microsoft.com/office/drawing/2014/main" id="{C8AB5029-DBAE-46B0-986A-5C4D5E95F187}"/>
              </a:ext>
            </a:extLst>
          </p:cNvPr>
          <p:cNvSpPr txBox="1"/>
          <p:nvPr/>
        </p:nvSpPr>
        <p:spPr>
          <a:xfrm>
            <a:off x="2910695" y="5766664"/>
            <a:ext cx="2188244"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2027</a:t>
            </a:r>
          </a:p>
        </p:txBody>
      </p:sp>
      <p:sp>
        <p:nvSpPr>
          <p:cNvPr id="58" name="TextBox 57">
            <a:extLst>
              <a:ext uri="{FF2B5EF4-FFF2-40B4-BE49-F238E27FC236}">
                <a16:creationId xmlns:a16="http://schemas.microsoft.com/office/drawing/2014/main" id="{0EAC6893-C02E-444E-BA07-B7E1CF45AE0B}"/>
              </a:ext>
            </a:extLst>
          </p:cNvPr>
          <p:cNvSpPr txBox="1"/>
          <p:nvPr/>
        </p:nvSpPr>
        <p:spPr>
          <a:xfrm>
            <a:off x="5098940" y="5766664"/>
            <a:ext cx="2200876"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2028</a:t>
            </a:r>
          </a:p>
        </p:txBody>
      </p:sp>
      <p:sp>
        <p:nvSpPr>
          <p:cNvPr id="59" name="TextBox 58">
            <a:extLst>
              <a:ext uri="{FF2B5EF4-FFF2-40B4-BE49-F238E27FC236}">
                <a16:creationId xmlns:a16="http://schemas.microsoft.com/office/drawing/2014/main" id="{CCE82207-7249-4D4E-B240-B3DBA40F7975}"/>
              </a:ext>
            </a:extLst>
          </p:cNvPr>
          <p:cNvSpPr txBox="1"/>
          <p:nvPr/>
        </p:nvSpPr>
        <p:spPr>
          <a:xfrm>
            <a:off x="7299816" y="5766664"/>
            <a:ext cx="2194555"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2029</a:t>
            </a:r>
          </a:p>
        </p:txBody>
      </p:sp>
      <p:sp>
        <p:nvSpPr>
          <p:cNvPr id="60" name="TextBox 59">
            <a:extLst>
              <a:ext uri="{FF2B5EF4-FFF2-40B4-BE49-F238E27FC236}">
                <a16:creationId xmlns:a16="http://schemas.microsoft.com/office/drawing/2014/main" id="{C055BA3C-57CA-46A5-A074-97883C9EF9BF}"/>
              </a:ext>
            </a:extLst>
          </p:cNvPr>
          <p:cNvSpPr txBox="1"/>
          <p:nvPr/>
        </p:nvSpPr>
        <p:spPr>
          <a:xfrm>
            <a:off x="9494371" y="5766664"/>
            <a:ext cx="2194555" cy="307777"/>
          </a:xfrm>
          <a:prstGeom prst="rect">
            <a:avLst/>
          </a:prstGeom>
          <a:noFill/>
        </p:spPr>
        <p:txBody>
          <a:bodyPr wrap="square" rtlCol="0">
            <a:sp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2030</a:t>
            </a:r>
          </a:p>
        </p:txBody>
      </p:sp>
      <p:cxnSp>
        <p:nvCxnSpPr>
          <p:cNvPr id="62" name="Straight Connector 61">
            <a:extLst>
              <a:ext uri="{FF2B5EF4-FFF2-40B4-BE49-F238E27FC236}">
                <a16:creationId xmlns:a16="http://schemas.microsoft.com/office/drawing/2014/main" id="{BE36DC66-ED30-4FE1-A0E6-19FB488F90FC}"/>
              </a:ext>
            </a:extLst>
          </p:cNvPr>
          <p:cNvCxnSpPr>
            <a:cxnSpLocks/>
          </p:cNvCxnSpPr>
          <p:nvPr/>
        </p:nvCxnSpPr>
        <p:spPr>
          <a:xfrm>
            <a:off x="126477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5E1935C-2F63-4A53-A248-5423AA01F04C}"/>
              </a:ext>
            </a:extLst>
          </p:cNvPr>
          <p:cNvCxnSpPr>
            <a:cxnSpLocks/>
          </p:cNvCxnSpPr>
          <p:nvPr/>
        </p:nvCxnSpPr>
        <p:spPr>
          <a:xfrm>
            <a:off x="181341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D550B19-7FB1-446F-B07A-89A94FDC703F}"/>
              </a:ext>
            </a:extLst>
          </p:cNvPr>
          <p:cNvCxnSpPr>
            <a:cxnSpLocks/>
          </p:cNvCxnSpPr>
          <p:nvPr/>
        </p:nvCxnSpPr>
        <p:spPr>
          <a:xfrm>
            <a:off x="236205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B024009-74E7-403C-BBB4-AC51C156B917}"/>
              </a:ext>
            </a:extLst>
          </p:cNvPr>
          <p:cNvCxnSpPr>
            <a:cxnSpLocks/>
            <a:endCxn id="57" idx="1"/>
          </p:cNvCxnSpPr>
          <p:nvPr/>
        </p:nvCxnSpPr>
        <p:spPr>
          <a:xfrm>
            <a:off x="2910695" y="1441073"/>
            <a:ext cx="0" cy="4479480"/>
          </a:xfrm>
          <a:prstGeom prst="line">
            <a:avLst/>
          </a:prstGeom>
          <a:ln w="12700">
            <a:solidFill>
              <a:srgbClr val="F78D26"/>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EF4BBB5-9D63-4AE5-A25D-D580340ECDCC}"/>
              </a:ext>
            </a:extLst>
          </p:cNvPr>
          <p:cNvCxnSpPr>
            <a:cxnSpLocks/>
          </p:cNvCxnSpPr>
          <p:nvPr/>
        </p:nvCxnSpPr>
        <p:spPr>
          <a:xfrm>
            <a:off x="345933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D64926F-4229-4B5A-AAF5-C8CFE14A4C50}"/>
              </a:ext>
            </a:extLst>
          </p:cNvPr>
          <p:cNvCxnSpPr>
            <a:cxnSpLocks/>
          </p:cNvCxnSpPr>
          <p:nvPr/>
        </p:nvCxnSpPr>
        <p:spPr>
          <a:xfrm>
            <a:off x="400797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3D12685-AC6A-42D8-9FFC-26FB4B390DE0}"/>
              </a:ext>
            </a:extLst>
          </p:cNvPr>
          <p:cNvCxnSpPr>
            <a:cxnSpLocks/>
          </p:cNvCxnSpPr>
          <p:nvPr/>
        </p:nvCxnSpPr>
        <p:spPr>
          <a:xfrm>
            <a:off x="4556616" y="1505816"/>
            <a:ext cx="0" cy="4006361"/>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CC54E878-B83A-4EA7-B010-0FC079195CEE}"/>
              </a:ext>
            </a:extLst>
          </p:cNvPr>
          <p:cNvCxnSpPr>
            <a:cxnSpLocks/>
            <a:endCxn id="58" idx="1"/>
          </p:cNvCxnSpPr>
          <p:nvPr/>
        </p:nvCxnSpPr>
        <p:spPr>
          <a:xfrm>
            <a:off x="5098940" y="1441073"/>
            <a:ext cx="0" cy="4479480"/>
          </a:xfrm>
          <a:prstGeom prst="line">
            <a:avLst/>
          </a:prstGeom>
          <a:ln w="12700">
            <a:solidFill>
              <a:srgbClr val="F78D26"/>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9F64689F-6262-4CFC-9349-53675BC7CAFA}"/>
              </a:ext>
            </a:extLst>
          </p:cNvPr>
          <p:cNvCxnSpPr>
            <a:cxnSpLocks/>
          </p:cNvCxnSpPr>
          <p:nvPr/>
        </p:nvCxnSpPr>
        <p:spPr>
          <a:xfrm>
            <a:off x="565389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DEC6AAB-3815-41F8-9326-EE390452C315}"/>
              </a:ext>
            </a:extLst>
          </p:cNvPr>
          <p:cNvCxnSpPr>
            <a:cxnSpLocks/>
            <a:stCxn id="8" idx="0"/>
          </p:cNvCxnSpPr>
          <p:nvPr/>
        </p:nvCxnSpPr>
        <p:spPr>
          <a:xfrm>
            <a:off x="6202536" y="1505816"/>
            <a:ext cx="0" cy="4006361"/>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89ADEF0-42D5-4593-9B2D-C22099371A4B}"/>
              </a:ext>
            </a:extLst>
          </p:cNvPr>
          <p:cNvCxnSpPr>
            <a:cxnSpLocks/>
          </p:cNvCxnSpPr>
          <p:nvPr/>
        </p:nvCxnSpPr>
        <p:spPr>
          <a:xfrm>
            <a:off x="675117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4FAA249-04BE-419F-8557-1CB98000E537}"/>
              </a:ext>
            </a:extLst>
          </p:cNvPr>
          <p:cNvCxnSpPr>
            <a:cxnSpLocks/>
            <a:endCxn id="59" idx="1"/>
          </p:cNvCxnSpPr>
          <p:nvPr/>
        </p:nvCxnSpPr>
        <p:spPr>
          <a:xfrm>
            <a:off x="7299816" y="1441073"/>
            <a:ext cx="0" cy="4479480"/>
          </a:xfrm>
          <a:prstGeom prst="line">
            <a:avLst/>
          </a:prstGeom>
          <a:ln w="12700">
            <a:solidFill>
              <a:srgbClr val="F78D26"/>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930751A-8AB4-4B47-B1CF-6B2D3DF90A97}"/>
              </a:ext>
            </a:extLst>
          </p:cNvPr>
          <p:cNvCxnSpPr>
            <a:cxnSpLocks/>
          </p:cNvCxnSpPr>
          <p:nvPr/>
        </p:nvCxnSpPr>
        <p:spPr>
          <a:xfrm>
            <a:off x="784845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DCAACC3-4EAF-43CE-AAD7-455ADA22BD1F}"/>
              </a:ext>
            </a:extLst>
          </p:cNvPr>
          <p:cNvCxnSpPr>
            <a:cxnSpLocks/>
          </p:cNvCxnSpPr>
          <p:nvPr/>
        </p:nvCxnSpPr>
        <p:spPr>
          <a:xfrm>
            <a:off x="839709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AF2C599B-D853-4C09-9330-C926E409DC56}"/>
              </a:ext>
            </a:extLst>
          </p:cNvPr>
          <p:cNvCxnSpPr>
            <a:cxnSpLocks/>
          </p:cNvCxnSpPr>
          <p:nvPr/>
        </p:nvCxnSpPr>
        <p:spPr>
          <a:xfrm>
            <a:off x="894573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E7FAF607-81F5-452C-8527-18983B6CDB9E}"/>
              </a:ext>
            </a:extLst>
          </p:cNvPr>
          <p:cNvCxnSpPr>
            <a:cxnSpLocks/>
            <a:endCxn id="60" idx="1"/>
          </p:cNvCxnSpPr>
          <p:nvPr/>
        </p:nvCxnSpPr>
        <p:spPr>
          <a:xfrm>
            <a:off x="9494371" y="1441073"/>
            <a:ext cx="0" cy="4479480"/>
          </a:xfrm>
          <a:prstGeom prst="line">
            <a:avLst/>
          </a:prstGeom>
          <a:ln w="12700">
            <a:solidFill>
              <a:srgbClr val="F78D26"/>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C0F56E9-DAC6-430F-B3D4-10B411142293}"/>
              </a:ext>
            </a:extLst>
          </p:cNvPr>
          <p:cNvCxnSpPr>
            <a:cxnSpLocks/>
          </p:cNvCxnSpPr>
          <p:nvPr/>
        </p:nvCxnSpPr>
        <p:spPr>
          <a:xfrm>
            <a:off x="1004301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44EFAF5-5959-444D-9A4B-208F35A6CC34}"/>
              </a:ext>
            </a:extLst>
          </p:cNvPr>
          <p:cNvCxnSpPr>
            <a:cxnSpLocks/>
          </p:cNvCxnSpPr>
          <p:nvPr/>
        </p:nvCxnSpPr>
        <p:spPr>
          <a:xfrm>
            <a:off x="1059165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D5DACB3-96A2-4001-AA2D-A6E6ADEF742F}"/>
              </a:ext>
            </a:extLst>
          </p:cNvPr>
          <p:cNvCxnSpPr>
            <a:cxnSpLocks/>
          </p:cNvCxnSpPr>
          <p:nvPr/>
        </p:nvCxnSpPr>
        <p:spPr>
          <a:xfrm>
            <a:off x="11140296" y="1513018"/>
            <a:ext cx="0" cy="3999159"/>
          </a:xfrm>
          <a:prstGeom prst="line">
            <a:avLst/>
          </a:prstGeom>
          <a:ln>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89" name="Table 88">
            <a:extLst>
              <a:ext uri="{FF2B5EF4-FFF2-40B4-BE49-F238E27FC236}">
                <a16:creationId xmlns:a16="http://schemas.microsoft.com/office/drawing/2014/main" id="{3E5FBE85-5E58-43AE-BAB4-71002052B4E9}"/>
              </a:ext>
            </a:extLst>
          </p:cNvPr>
          <p:cNvGraphicFramePr>
            <a:graphicFrameLocks noGrp="1"/>
          </p:cNvGraphicFramePr>
          <p:nvPr/>
        </p:nvGraphicFramePr>
        <p:xfrm>
          <a:off x="201479" y="1441073"/>
          <a:ext cx="393343" cy="4340975"/>
        </p:xfrm>
        <a:graphic>
          <a:graphicData uri="http://schemas.openxmlformats.org/drawingml/2006/table">
            <a:tbl>
              <a:tblPr firstRow="1" bandRow="1">
                <a:tableStyleId>{5C22544A-7EE6-4342-B048-85BDC9FD1C3A}</a:tableStyleId>
              </a:tblPr>
              <a:tblGrid>
                <a:gridCol w="393343">
                  <a:extLst>
                    <a:ext uri="{9D8B030D-6E8A-4147-A177-3AD203B41FA5}">
                      <a16:colId xmlns:a16="http://schemas.microsoft.com/office/drawing/2014/main" val="2604698801"/>
                    </a:ext>
                  </a:extLst>
                </a:gridCol>
              </a:tblGrid>
              <a:tr h="2534074">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200" dirty="0">
                          <a:latin typeface="Open Sans" panose="020B0606030504020204" pitchFamily="34" charset="0"/>
                          <a:ea typeface="Open Sans" panose="020B0606030504020204" pitchFamily="34" charset="0"/>
                          <a:cs typeface="Open Sans" panose="020B0606030504020204" pitchFamily="34" charset="0"/>
                        </a:rPr>
                        <a:t>Internal Infrastructure</a:t>
                      </a:r>
                      <a:endPar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txBody>
                  <a:tcPr vert="vert27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78D26"/>
                    </a:solidFill>
                  </a:tcPr>
                </a:tc>
                <a:extLst>
                  <a:ext uri="{0D108BD9-81ED-4DB2-BD59-A6C34878D82A}">
                    <a16:rowId xmlns:a16="http://schemas.microsoft.com/office/drawing/2014/main" val="1795788549"/>
                  </a:ext>
                </a:extLst>
              </a:tr>
              <a:tr h="1806901">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US" sz="1200" b="1" kern="1200" dirty="0">
                          <a:solidFill>
                            <a:schemeClr val="lt1"/>
                          </a:solidFill>
                          <a:latin typeface="Open Sans" panose="020B0606030504020204" pitchFamily="34" charset="0"/>
                          <a:ea typeface="Open Sans" panose="020B0606030504020204" pitchFamily="34" charset="0"/>
                          <a:cs typeface="Open Sans" panose="020B0606030504020204" pitchFamily="34" charset="0"/>
                        </a:rPr>
                        <a:t>Public Engagement</a:t>
                      </a:r>
                      <a:endParaRPr kumimoji="0" lang="en-US" sz="12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txBody>
                  <a:tcPr vert="vert270">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FFCD7A"/>
                    </a:solidFill>
                  </a:tcPr>
                </a:tc>
                <a:extLst>
                  <a:ext uri="{0D108BD9-81ED-4DB2-BD59-A6C34878D82A}">
                    <a16:rowId xmlns:a16="http://schemas.microsoft.com/office/drawing/2014/main" val="2440535298"/>
                  </a:ext>
                </a:extLst>
              </a:tr>
            </a:tbl>
          </a:graphicData>
        </a:graphic>
      </p:graphicFrame>
      <p:sp>
        <p:nvSpPr>
          <p:cNvPr id="108" name="TextBox 107">
            <a:extLst>
              <a:ext uri="{FF2B5EF4-FFF2-40B4-BE49-F238E27FC236}">
                <a16:creationId xmlns:a16="http://schemas.microsoft.com/office/drawing/2014/main" id="{62730303-60FC-4EA8-B024-76D56FC8B8AD}"/>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B35F0E"/>
                </a:solidFill>
                <a:latin typeface="Proxima Nova"/>
              </a:rPr>
              <a:t>41 - Strategies &amp; Tactics</a:t>
            </a:r>
            <a:endParaRPr lang="en-US" sz="1200" b="1" dirty="0">
              <a:solidFill>
                <a:srgbClr val="B35F0E"/>
              </a:solidFill>
              <a:latin typeface="Proxima Nova"/>
            </a:endParaRPr>
          </a:p>
        </p:txBody>
      </p:sp>
      <p:sp>
        <p:nvSpPr>
          <p:cNvPr id="109" name="TextBox 108">
            <a:extLst>
              <a:ext uri="{FF2B5EF4-FFF2-40B4-BE49-F238E27FC236}">
                <a16:creationId xmlns:a16="http://schemas.microsoft.com/office/drawing/2014/main" id="{3A5668E7-E03B-4B71-B7BC-572979B07C23}"/>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159" name="Rectangle: Rounded Corners 158">
            <a:extLst>
              <a:ext uri="{FF2B5EF4-FFF2-40B4-BE49-F238E27FC236}">
                <a16:creationId xmlns:a16="http://schemas.microsoft.com/office/drawing/2014/main" id="{14C9A483-0B34-43D7-BBDA-6F4194CE88E9}"/>
              </a:ext>
            </a:extLst>
          </p:cNvPr>
          <p:cNvSpPr/>
          <p:nvPr/>
        </p:nvSpPr>
        <p:spPr>
          <a:xfrm>
            <a:off x="747121" y="1441073"/>
            <a:ext cx="1651837"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1. Set Up Shop</a:t>
            </a:r>
          </a:p>
        </p:txBody>
      </p:sp>
      <p:sp>
        <p:nvSpPr>
          <p:cNvPr id="160" name="Rectangle: Rounded Corners 159">
            <a:extLst>
              <a:ext uri="{FF2B5EF4-FFF2-40B4-BE49-F238E27FC236}">
                <a16:creationId xmlns:a16="http://schemas.microsoft.com/office/drawing/2014/main" id="{AF89D922-691D-41D1-BAAA-46B48F054588}"/>
              </a:ext>
            </a:extLst>
          </p:cNvPr>
          <p:cNvSpPr/>
          <p:nvPr/>
        </p:nvSpPr>
        <p:spPr>
          <a:xfrm>
            <a:off x="1149778" y="2196489"/>
            <a:ext cx="1633288"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2. Recruit Partners</a:t>
            </a:r>
          </a:p>
        </p:txBody>
      </p:sp>
      <p:sp>
        <p:nvSpPr>
          <p:cNvPr id="161" name="Rectangle: Rounded Corners 160">
            <a:extLst>
              <a:ext uri="{FF2B5EF4-FFF2-40B4-BE49-F238E27FC236}">
                <a16:creationId xmlns:a16="http://schemas.microsoft.com/office/drawing/2014/main" id="{4AB1DCA3-47A8-49ED-B324-D1E8CAD4BF17}"/>
              </a:ext>
            </a:extLst>
          </p:cNvPr>
          <p:cNvSpPr/>
          <p:nvPr/>
        </p:nvSpPr>
        <p:spPr>
          <a:xfrm>
            <a:off x="1825697" y="2948342"/>
            <a:ext cx="3273242"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3. Activate Council of Partners</a:t>
            </a:r>
          </a:p>
        </p:txBody>
      </p:sp>
      <p:sp>
        <p:nvSpPr>
          <p:cNvPr id="162" name="Rectangle: Rounded Corners 161">
            <a:extLst>
              <a:ext uri="{FF2B5EF4-FFF2-40B4-BE49-F238E27FC236}">
                <a16:creationId xmlns:a16="http://schemas.microsoft.com/office/drawing/2014/main" id="{B5991A7E-F2B1-4D61-A4A0-2934F4EBCF6B}"/>
              </a:ext>
            </a:extLst>
          </p:cNvPr>
          <p:cNvSpPr/>
          <p:nvPr/>
        </p:nvSpPr>
        <p:spPr>
          <a:xfrm>
            <a:off x="7305145" y="3689522"/>
            <a:ext cx="3316227"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4. Expand Leadership/Steering Committee</a:t>
            </a:r>
          </a:p>
        </p:txBody>
      </p:sp>
      <p:sp>
        <p:nvSpPr>
          <p:cNvPr id="163" name="Rectangle: Rounded Corners 162">
            <a:extLst>
              <a:ext uri="{FF2B5EF4-FFF2-40B4-BE49-F238E27FC236}">
                <a16:creationId xmlns:a16="http://schemas.microsoft.com/office/drawing/2014/main" id="{693AA183-1704-4DA3-AC26-1FFF3D318452}"/>
              </a:ext>
            </a:extLst>
          </p:cNvPr>
          <p:cNvSpPr/>
          <p:nvPr/>
        </p:nvSpPr>
        <p:spPr>
          <a:xfrm>
            <a:off x="5098939" y="4448793"/>
            <a:ext cx="6560279"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5. Engaging Community</a:t>
            </a:r>
          </a:p>
        </p:txBody>
      </p:sp>
      <p:sp>
        <p:nvSpPr>
          <p:cNvPr id="164" name="Rectangle: Rounded Corners 163">
            <a:extLst>
              <a:ext uri="{FF2B5EF4-FFF2-40B4-BE49-F238E27FC236}">
                <a16:creationId xmlns:a16="http://schemas.microsoft.com/office/drawing/2014/main" id="{CC42697F-B0DC-45E3-B6D3-278D56BB55FA}"/>
              </a:ext>
            </a:extLst>
          </p:cNvPr>
          <p:cNvSpPr/>
          <p:nvPr/>
        </p:nvSpPr>
        <p:spPr>
          <a:xfrm>
            <a:off x="5098939" y="5175085"/>
            <a:ext cx="6560281" cy="397496"/>
          </a:xfrm>
          <a:prstGeom prst="roundRect">
            <a:avLst>
              <a:gd name="adj" fmla="val 50000"/>
            </a:avLst>
          </a:prstGeom>
          <a:solidFill>
            <a:schemeClr val="bg1"/>
          </a:solidFill>
          <a:ln w="19050">
            <a:solidFill>
              <a:srgbClr val="F78D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Open Sans" panose="020B0606030504020204" pitchFamily="34" charset="0"/>
                <a:ea typeface="Open Sans" panose="020B0606030504020204" pitchFamily="34" charset="0"/>
                <a:cs typeface="Open Sans" panose="020B0606030504020204" pitchFamily="34" charset="0"/>
              </a:rPr>
              <a:t>6. Amplify Partner Initiatives</a:t>
            </a:r>
          </a:p>
        </p:txBody>
      </p:sp>
      <p:sp>
        <p:nvSpPr>
          <p:cNvPr id="172" name="TextBox 171">
            <a:extLst>
              <a:ext uri="{FF2B5EF4-FFF2-40B4-BE49-F238E27FC236}">
                <a16:creationId xmlns:a16="http://schemas.microsoft.com/office/drawing/2014/main" id="{2CDD36D1-5309-425C-B335-2E92F2C976B5}"/>
              </a:ext>
            </a:extLst>
          </p:cNvPr>
          <p:cNvSpPr txBox="1"/>
          <p:nvPr/>
        </p:nvSpPr>
        <p:spPr>
          <a:xfrm>
            <a:off x="503064" y="516114"/>
            <a:ext cx="9906000" cy="461665"/>
          </a:xfrm>
          <a:prstGeom prst="rect">
            <a:avLst/>
          </a:prstGeom>
          <a:noFill/>
        </p:spPr>
        <p:txBody>
          <a:bodyPr wrap="square" rtlCol="0">
            <a:spAutoFit/>
          </a:bodyPr>
          <a:lstStyle/>
          <a:p>
            <a:r>
              <a:rPr lang="en-US" sz="2400" b="1" dirty="0">
                <a:solidFill>
                  <a:srgbClr val="F78D26"/>
                </a:solidFill>
                <a:latin typeface="Proxima Nova Black" panose="02000506030000020004" pitchFamily="50" charset="0"/>
                <a:ea typeface="Open Sans Extrabold" panose="020B0906030804020204" pitchFamily="34" charset="0"/>
                <a:cs typeface="Open Sans Extrabold" panose="020B0906030804020204" pitchFamily="34" charset="0"/>
              </a:rPr>
              <a:t>#Not62 Campaign Timeline – Alternative Governance Option</a:t>
            </a:r>
          </a:p>
        </p:txBody>
      </p:sp>
      <p:grpSp>
        <p:nvGrpSpPr>
          <p:cNvPr id="2" name="Group 1">
            <a:extLst>
              <a:ext uri="{FF2B5EF4-FFF2-40B4-BE49-F238E27FC236}">
                <a16:creationId xmlns:a16="http://schemas.microsoft.com/office/drawing/2014/main" id="{C6B72EE2-97D7-4D7B-A59B-B3AA0D1B7692}"/>
              </a:ext>
            </a:extLst>
          </p:cNvPr>
          <p:cNvGrpSpPr/>
          <p:nvPr/>
        </p:nvGrpSpPr>
        <p:grpSpPr>
          <a:xfrm>
            <a:off x="5219754" y="2942324"/>
            <a:ext cx="1938291" cy="375784"/>
            <a:chOff x="5219754" y="2942324"/>
            <a:chExt cx="1938291" cy="375784"/>
          </a:xfrm>
        </p:grpSpPr>
        <p:grpSp>
          <p:nvGrpSpPr>
            <p:cNvPr id="127" name="Group 126">
              <a:extLst>
                <a:ext uri="{FF2B5EF4-FFF2-40B4-BE49-F238E27FC236}">
                  <a16:creationId xmlns:a16="http://schemas.microsoft.com/office/drawing/2014/main" id="{1F31F54D-E0AE-4D80-8340-F0FA0485884D}"/>
                </a:ext>
              </a:extLst>
            </p:cNvPr>
            <p:cNvGrpSpPr/>
            <p:nvPr/>
          </p:nvGrpSpPr>
          <p:grpSpPr>
            <a:xfrm>
              <a:off x="5219754" y="2949266"/>
              <a:ext cx="1159584" cy="368842"/>
              <a:chOff x="2866913" y="2141171"/>
              <a:chExt cx="1159584" cy="368842"/>
            </a:xfrm>
          </p:grpSpPr>
          <p:sp>
            <p:nvSpPr>
              <p:cNvPr id="128" name="Oval 127">
                <a:extLst>
                  <a:ext uri="{FF2B5EF4-FFF2-40B4-BE49-F238E27FC236}">
                    <a16:creationId xmlns:a16="http://schemas.microsoft.com/office/drawing/2014/main" id="{CDA942CE-0887-4841-8C95-F4D1B9CE61B1}"/>
                  </a:ext>
                </a:extLst>
              </p:cNvPr>
              <p:cNvSpPr/>
              <p:nvPr/>
            </p:nvSpPr>
            <p:spPr>
              <a:xfrm>
                <a:off x="2866913"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0B82A4C4-6FE4-4DD9-AB2B-A05EA93CCC46}"/>
                  </a:ext>
                </a:extLst>
              </p:cNvPr>
              <p:cNvSpPr/>
              <p:nvPr/>
            </p:nvSpPr>
            <p:spPr>
              <a:xfrm>
                <a:off x="3262284"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BE542C9F-CE5E-4F85-AB51-92F38AD37C54}"/>
                  </a:ext>
                </a:extLst>
              </p:cNvPr>
              <p:cNvSpPr/>
              <p:nvPr/>
            </p:nvSpPr>
            <p:spPr>
              <a:xfrm>
                <a:off x="3657655" y="21411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1" name="Picture 130" descr="Logo&#10;&#10;Description automatically generated">
                <a:extLst>
                  <a:ext uri="{FF2B5EF4-FFF2-40B4-BE49-F238E27FC236}">
                    <a16:creationId xmlns:a16="http://schemas.microsoft.com/office/drawing/2014/main" id="{F558F615-4C13-440D-8CBC-5BDA81D2C0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5722" y="2142429"/>
                <a:ext cx="361966" cy="362889"/>
              </a:xfrm>
              <a:prstGeom prst="rect">
                <a:avLst/>
              </a:prstGeom>
            </p:spPr>
          </p:pic>
          <p:pic>
            <p:nvPicPr>
              <p:cNvPr id="132" name="Picture 131" descr="Logo&#10;&#10;Description automatically generated">
                <a:extLst>
                  <a:ext uri="{FF2B5EF4-FFF2-40B4-BE49-F238E27FC236}">
                    <a16:creationId xmlns:a16="http://schemas.microsoft.com/office/drawing/2014/main" id="{5642F922-A00B-47E4-B3E3-D222046E1C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1093" y="2142429"/>
                <a:ext cx="361966" cy="362889"/>
              </a:xfrm>
              <a:prstGeom prst="rect">
                <a:avLst/>
              </a:prstGeom>
            </p:spPr>
          </p:pic>
          <p:pic>
            <p:nvPicPr>
              <p:cNvPr id="133" name="Picture 132" descr="Logo, icon&#10;&#10;Description automatically generated">
                <a:extLst>
                  <a:ext uri="{FF2B5EF4-FFF2-40B4-BE49-F238E27FC236}">
                    <a16:creationId xmlns:a16="http://schemas.microsoft.com/office/drawing/2014/main" id="{0D2AF35A-0043-4461-A8B2-24D31F2150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0351" y="2142890"/>
                <a:ext cx="361966" cy="361966"/>
              </a:xfrm>
              <a:prstGeom prst="rect">
                <a:avLst/>
              </a:prstGeom>
            </p:spPr>
          </p:pic>
        </p:grpSp>
        <p:grpSp>
          <p:nvGrpSpPr>
            <p:cNvPr id="134" name="Group 133">
              <a:extLst>
                <a:ext uri="{FF2B5EF4-FFF2-40B4-BE49-F238E27FC236}">
                  <a16:creationId xmlns:a16="http://schemas.microsoft.com/office/drawing/2014/main" id="{DE68A4D8-94D6-4D1E-8A2A-27BF779C4956}"/>
                </a:ext>
              </a:extLst>
            </p:cNvPr>
            <p:cNvGrpSpPr/>
            <p:nvPr/>
          </p:nvGrpSpPr>
          <p:grpSpPr>
            <a:xfrm>
              <a:off x="6402540" y="2942324"/>
              <a:ext cx="755505" cy="368842"/>
              <a:chOff x="3266288" y="2562995"/>
              <a:chExt cx="755505" cy="368842"/>
            </a:xfrm>
          </p:grpSpPr>
          <p:grpSp>
            <p:nvGrpSpPr>
              <p:cNvPr id="135" name="Group 134">
                <a:extLst>
                  <a:ext uri="{FF2B5EF4-FFF2-40B4-BE49-F238E27FC236}">
                    <a16:creationId xmlns:a16="http://schemas.microsoft.com/office/drawing/2014/main" id="{7E2B45BB-9117-418C-A9DD-26119C2AA027}"/>
                  </a:ext>
                </a:extLst>
              </p:cNvPr>
              <p:cNvGrpSpPr/>
              <p:nvPr/>
            </p:nvGrpSpPr>
            <p:grpSpPr>
              <a:xfrm>
                <a:off x="3652951" y="2562995"/>
                <a:ext cx="368842" cy="368842"/>
                <a:chOff x="-765480" y="4346050"/>
                <a:chExt cx="368842" cy="368842"/>
              </a:xfrm>
            </p:grpSpPr>
            <p:sp>
              <p:nvSpPr>
                <p:cNvPr id="139" name="Oval 138">
                  <a:extLst>
                    <a:ext uri="{FF2B5EF4-FFF2-40B4-BE49-F238E27FC236}">
                      <a16:creationId xmlns:a16="http://schemas.microsoft.com/office/drawing/2014/main" id="{7200CC13-D187-4733-BD35-2B08B1C23F9F}"/>
                    </a:ext>
                  </a:extLst>
                </p:cNvPr>
                <p:cNvSpPr/>
                <p:nvPr/>
              </p:nvSpPr>
              <p:spPr>
                <a:xfrm>
                  <a:off x="-765480" y="4346050"/>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0" name="Picture 139" descr="Icon&#10;&#10;Description automatically generated">
                  <a:extLst>
                    <a:ext uri="{FF2B5EF4-FFF2-40B4-BE49-F238E27FC236}">
                      <a16:creationId xmlns:a16="http://schemas.microsoft.com/office/drawing/2014/main" id="{070650B3-ED56-40A2-B0A8-F25717548F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503" y="4349488"/>
                  <a:ext cx="362889" cy="361966"/>
                </a:xfrm>
                <a:prstGeom prst="rect">
                  <a:avLst/>
                </a:prstGeom>
              </p:spPr>
            </p:pic>
          </p:grpSp>
          <p:grpSp>
            <p:nvGrpSpPr>
              <p:cNvPr id="136" name="Group 135">
                <a:extLst>
                  <a:ext uri="{FF2B5EF4-FFF2-40B4-BE49-F238E27FC236}">
                    <a16:creationId xmlns:a16="http://schemas.microsoft.com/office/drawing/2014/main" id="{5FD9DC5C-5810-4079-8650-A378843E4434}"/>
                  </a:ext>
                </a:extLst>
              </p:cNvPr>
              <p:cNvGrpSpPr/>
              <p:nvPr/>
            </p:nvGrpSpPr>
            <p:grpSpPr>
              <a:xfrm>
                <a:off x="3266288" y="2562995"/>
                <a:ext cx="368842" cy="368842"/>
                <a:chOff x="-764146" y="3629371"/>
                <a:chExt cx="368842" cy="368842"/>
              </a:xfrm>
            </p:grpSpPr>
            <p:sp>
              <p:nvSpPr>
                <p:cNvPr id="137" name="Oval 136">
                  <a:extLst>
                    <a:ext uri="{FF2B5EF4-FFF2-40B4-BE49-F238E27FC236}">
                      <a16:creationId xmlns:a16="http://schemas.microsoft.com/office/drawing/2014/main" id="{81B92467-25E7-4081-9C9F-4E3463ABA415}"/>
                    </a:ext>
                  </a:extLst>
                </p:cNvPr>
                <p:cNvSpPr/>
                <p:nvPr/>
              </p:nvSpPr>
              <p:spPr>
                <a:xfrm>
                  <a:off x="-764146" y="3629371"/>
                  <a:ext cx="368842" cy="36884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8" name="Picture 137" descr="Logo, icon&#10;&#10;Description automatically generated">
                  <a:extLst>
                    <a:ext uri="{FF2B5EF4-FFF2-40B4-BE49-F238E27FC236}">
                      <a16:creationId xmlns:a16="http://schemas.microsoft.com/office/drawing/2014/main" id="{00BFA129-1048-4522-9117-8B842ACCD7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0708" y="3632809"/>
                  <a:ext cx="361966" cy="361966"/>
                </a:xfrm>
                <a:prstGeom prst="rect">
                  <a:avLst/>
                </a:prstGeom>
              </p:spPr>
            </p:pic>
          </p:grpSp>
        </p:grpSp>
      </p:grpSp>
      <p:sp>
        <p:nvSpPr>
          <p:cNvPr id="141" name="TextBox 140">
            <a:extLst>
              <a:ext uri="{FF2B5EF4-FFF2-40B4-BE49-F238E27FC236}">
                <a16:creationId xmlns:a16="http://schemas.microsoft.com/office/drawing/2014/main" id="{C9A77901-381D-42B0-96DD-88B2A3B0881E}"/>
              </a:ext>
            </a:extLst>
          </p:cNvPr>
          <p:cNvSpPr txBox="1"/>
          <p:nvPr/>
        </p:nvSpPr>
        <p:spPr>
          <a:xfrm>
            <a:off x="7404100" y="2717800"/>
            <a:ext cx="4279900" cy="461665"/>
          </a:xfrm>
          <a:prstGeom prst="rect">
            <a:avLst/>
          </a:prstGeom>
          <a:solidFill>
            <a:srgbClr val="FFFFFF">
              <a:alpha val="50196"/>
            </a:srgbClr>
          </a:solidFill>
        </p:spPr>
        <p:txBody>
          <a:bodyPr wrap="square">
            <a:spAutoFit/>
          </a:bodyPr>
          <a:lstStyle/>
          <a:p>
            <a:r>
              <a:rPr lang="en-US" sz="1100" dirty="0">
                <a:latin typeface="Open Sans" panose="020B0606030504020204" pitchFamily="34" charset="0"/>
                <a:ea typeface="Open Sans" panose="020B0606030504020204" pitchFamily="34" charset="0"/>
                <a:cs typeface="Open Sans" panose="020B0606030504020204" pitchFamily="34" charset="0"/>
              </a:rPr>
              <a:t>The Council of Partners is composed of key individuals recruited for their expertise in the campaign’s Action Areas to serve as #Not62’s institutional partners</a:t>
            </a:r>
          </a:p>
        </p:txBody>
      </p:sp>
      <p:sp>
        <p:nvSpPr>
          <p:cNvPr id="3" name="Footer Placeholder 2">
            <a:extLst>
              <a:ext uri="{FF2B5EF4-FFF2-40B4-BE49-F238E27FC236}">
                <a16:creationId xmlns:a16="http://schemas.microsoft.com/office/drawing/2014/main" id="{6E829D16-B7A6-0267-04DB-7E46BBB3F938}"/>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34020787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4A78D862-ADC4-4B64-8331-0CDC7AD6BC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78" b="21652"/>
          <a:stretch/>
        </p:blipFill>
        <p:spPr bwMode="auto">
          <a:xfrm>
            <a:off x="-3" y="0"/>
            <a:ext cx="12192003" cy="61341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E4A41A3D-3F6B-4332-B421-E73F79850878}"/>
              </a:ext>
            </a:extLst>
          </p:cNvPr>
          <p:cNvSpPr/>
          <p:nvPr/>
        </p:nvSpPr>
        <p:spPr>
          <a:xfrm>
            <a:off x="-2" y="-1"/>
            <a:ext cx="12192002" cy="6134099"/>
          </a:xfrm>
          <a:prstGeom prst="rect">
            <a:avLst/>
          </a:prstGeom>
          <a:solidFill>
            <a:srgbClr val="BCE4E9">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A1B76CD-1AA7-4E92-BB03-4E5DCCBC9D09}"/>
              </a:ext>
            </a:extLst>
          </p:cNvPr>
          <p:cNvSpPr txBox="1"/>
          <p:nvPr/>
        </p:nvSpPr>
        <p:spPr>
          <a:xfrm>
            <a:off x="519072" y="359878"/>
            <a:ext cx="8320128" cy="1200329"/>
          </a:xfrm>
          <a:prstGeom prst="rect">
            <a:avLst/>
          </a:prstGeom>
          <a:noFill/>
        </p:spPr>
        <p:txBody>
          <a:bodyPr wrap="square" rtlCol="0">
            <a:spAutoFit/>
          </a:bodyPr>
          <a:lstStyle/>
          <a:p>
            <a:r>
              <a:rPr lang="en-US" sz="7200" b="1" dirty="0">
                <a:solidFill>
                  <a:srgbClr val="0C4F9E"/>
                </a:solidFill>
                <a:latin typeface="Proxima Nova Black" panose="02000506030000020004" pitchFamily="50" charset="0"/>
                <a:ea typeface="Open Sans Extrabold" panose="020B0906030804020204" pitchFamily="34" charset="0"/>
                <a:cs typeface="Open Sans Extrabold" panose="020B0906030804020204" pitchFamily="34" charset="0"/>
              </a:rPr>
              <a:t>Addenda</a:t>
            </a:r>
            <a:endParaRPr lang="en-US" sz="2400" dirty="0">
              <a:solidFill>
                <a:schemeClr val="bg1"/>
              </a:solidFill>
              <a:latin typeface="Proxima Nova" panose="02000506030000020004" pitchFamily="50" charset="0"/>
              <a:ea typeface="Open Sans Extrabold" panose="020B0906030804020204" pitchFamily="34" charset="0"/>
              <a:cs typeface="Open Sans Extrabold" panose="020B0906030804020204" pitchFamily="34" charset="0"/>
            </a:endParaRPr>
          </a:p>
        </p:txBody>
      </p:sp>
      <p:sp>
        <p:nvSpPr>
          <p:cNvPr id="29" name="Rectangle 28">
            <a:extLst>
              <a:ext uri="{FF2B5EF4-FFF2-40B4-BE49-F238E27FC236}">
                <a16:creationId xmlns:a16="http://schemas.microsoft.com/office/drawing/2014/main" id="{3635C0E7-21E9-4293-BEF6-1CD817E2F118}"/>
              </a:ext>
            </a:extLst>
          </p:cNvPr>
          <p:cNvSpPr/>
          <p:nvPr/>
        </p:nvSpPr>
        <p:spPr>
          <a:xfrm>
            <a:off x="-1" y="0"/>
            <a:ext cx="12192001" cy="45719"/>
          </a:xfrm>
          <a:prstGeom prst="rect">
            <a:avLst/>
          </a:prstGeom>
          <a:gradFill flip="none" rotWithShape="1">
            <a:gsLst>
              <a:gs pos="0">
                <a:srgbClr val="0C4F9E"/>
              </a:gs>
              <a:gs pos="33000">
                <a:srgbClr val="4E2A73"/>
              </a:gs>
              <a:gs pos="100000">
                <a:srgbClr val="63B1B1"/>
              </a:gs>
              <a:gs pos="67000">
                <a:srgbClr val="F78D2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9DD231A-7241-4C0B-BF15-442A54836C0C}"/>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2" name="Footer Placeholder 1">
            <a:extLst>
              <a:ext uri="{FF2B5EF4-FFF2-40B4-BE49-F238E27FC236}">
                <a16:creationId xmlns:a16="http://schemas.microsoft.com/office/drawing/2014/main" id="{7CE37E2E-002E-FC58-F421-098D50DB2430}"/>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
        <p:nvSpPr>
          <p:cNvPr id="3" name="TextBox 2">
            <a:extLst>
              <a:ext uri="{FF2B5EF4-FFF2-40B4-BE49-F238E27FC236}">
                <a16:creationId xmlns:a16="http://schemas.microsoft.com/office/drawing/2014/main" id="{90EEE6BD-AAAD-4B53-91FE-797057EF08C4}"/>
              </a:ext>
            </a:extLst>
          </p:cNvPr>
          <p:cNvSpPr txBox="1"/>
          <p:nvPr/>
        </p:nvSpPr>
        <p:spPr>
          <a:xfrm>
            <a:off x="520700" y="6375400"/>
            <a:ext cx="2921000" cy="228600"/>
          </a:xfrm>
          <a:prstGeom prst="rect">
            <a:avLst/>
          </a:prstGeom>
          <a:noFill/>
        </p:spPr>
        <p:txBody>
          <a:bodyPr vertOverflow="overflow" vert="horz" wrap="none" rtlCol="0" anchor="t">
            <a:noAutofit/>
          </a:bodyPr>
          <a:lstStyle/>
          <a:p>
            <a:pPr algn="l"/>
            <a:r>
              <a:rPr lang="en-US" sz="1200" b="1">
                <a:solidFill>
                  <a:srgbClr val="2E7D7D"/>
                </a:solidFill>
                <a:latin typeface="Proxima Nova"/>
              </a:rPr>
              <a:t>42</a:t>
            </a:r>
          </a:p>
        </p:txBody>
      </p:sp>
    </p:spTree>
    <p:extLst>
      <p:ext uri="{BB962C8B-B14F-4D97-AF65-F5344CB8AC3E}">
        <p14:creationId xmlns:p14="http://schemas.microsoft.com/office/powerpoint/2010/main" val="16467574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3B7B9-9CE9-4C79-A207-3BFBCAC8A144}"/>
              </a:ext>
            </a:extLst>
          </p:cNvPr>
          <p:cNvSpPr txBox="1"/>
          <p:nvPr/>
        </p:nvSpPr>
        <p:spPr>
          <a:xfrm>
            <a:off x="520820" y="516114"/>
            <a:ext cx="10972800" cy="584775"/>
          </a:xfrm>
          <a:prstGeom prst="rect">
            <a:avLst/>
          </a:prstGeom>
          <a:noFill/>
        </p:spPr>
        <p:txBody>
          <a:bodyPr wrap="square" rtlCol="0">
            <a:spAutoFit/>
          </a:bodyPr>
          <a:lstStyle/>
          <a:p>
            <a:r>
              <a:rPr lang="en-US" sz="3200" b="1" dirty="0">
                <a:solidFill>
                  <a:srgbClr val="63B1B1"/>
                </a:solidFill>
                <a:latin typeface="Proxima Nova Black" panose="02000506030000020004" pitchFamily="50" charset="0"/>
                <a:ea typeface="Open Sans Extrabold" panose="020B0906030804020204" pitchFamily="34" charset="0"/>
                <a:cs typeface="Open Sans Extrabold" panose="020B0906030804020204" pitchFamily="34" charset="0"/>
              </a:rPr>
              <a:t>Addenda</a:t>
            </a:r>
          </a:p>
        </p:txBody>
      </p:sp>
      <p:sp>
        <p:nvSpPr>
          <p:cNvPr id="11" name="TextBox 10">
            <a:extLst>
              <a:ext uri="{FF2B5EF4-FFF2-40B4-BE49-F238E27FC236}">
                <a16:creationId xmlns:a16="http://schemas.microsoft.com/office/drawing/2014/main" id="{288D4649-3AD2-45DE-B692-F4B6759BF5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2" name="TextBox 1">
            <a:extLst>
              <a:ext uri="{FF2B5EF4-FFF2-40B4-BE49-F238E27FC236}">
                <a16:creationId xmlns:a16="http://schemas.microsoft.com/office/drawing/2014/main" id="{16D0C321-19C6-43BD-A950-A398E9C04898}"/>
              </a:ext>
            </a:extLst>
          </p:cNvPr>
          <p:cNvSpPr txBox="1"/>
          <p:nvPr/>
        </p:nvSpPr>
        <p:spPr>
          <a:xfrm>
            <a:off x="521314" y="1257300"/>
            <a:ext cx="8229601" cy="2308324"/>
          </a:xfrm>
          <a:prstGeom prst="rect">
            <a:avLst/>
          </a:prstGeom>
          <a:noFill/>
        </p:spPr>
        <p:txBody>
          <a:bodyPr wrap="square" rtlCol="0">
            <a:spAutoFit/>
          </a:bodyPr>
          <a:lstStyle/>
          <a:p>
            <a:r>
              <a:rPr lang="en-US" b="1" dirty="0">
                <a:solidFill>
                  <a:srgbClr val="63B1B1"/>
                </a:solidFill>
                <a:latin typeface="Open Sans" panose="020B0606030504020204" pitchFamily="34" charset="0"/>
                <a:ea typeface="Open Sans" panose="020B0606030504020204" pitchFamily="34" charset="0"/>
                <a:cs typeface="Open Sans" panose="020B0606030504020204" pitchFamily="34" charset="0"/>
              </a:rPr>
              <a:t>Addendum A</a:t>
            </a:r>
            <a:r>
              <a:rPr lang="en-US" b="1" dirty="0">
                <a:latin typeface="Open Sans" panose="020B0606030504020204" pitchFamily="34" charset="0"/>
                <a:ea typeface="Open Sans" panose="020B0606030504020204" pitchFamily="34" charset="0"/>
                <a:cs typeface="Open Sans" panose="020B0606030504020204" pitchFamily="34" charset="0"/>
              </a:rPr>
              <a:t>	Stakeholder Map</a:t>
            </a:r>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b="1" dirty="0">
                <a:solidFill>
                  <a:srgbClr val="63B1B1"/>
                </a:solidFill>
                <a:latin typeface="Open Sans" panose="020B0606030504020204" pitchFamily="34" charset="0"/>
                <a:ea typeface="Open Sans" panose="020B0606030504020204" pitchFamily="34" charset="0"/>
                <a:cs typeface="Open Sans" panose="020B0606030504020204" pitchFamily="34" charset="0"/>
              </a:rPr>
              <a:t>Addendum B</a:t>
            </a:r>
            <a:r>
              <a:rPr lang="en-US" b="1" dirty="0">
                <a:latin typeface="Open Sans" panose="020B0606030504020204" pitchFamily="34" charset="0"/>
                <a:ea typeface="Open Sans" panose="020B0606030504020204" pitchFamily="34" charset="0"/>
                <a:cs typeface="Open Sans" panose="020B0606030504020204" pitchFamily="34" charset="0"/>
              </a:rPr>
              <a:t>	Pledge Form</a:t>
            </a:r>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b="1" dirty="0">
                <a:solidFill>
                  <a:srgbClr val="63B1B1"/>
                </a:solidFill>
                <a:latin typeface="Open Sans" panose="020B0606030504020204" pitchFamily="34" charset="0"/>
                <a:ea typeface="Open Sans" panose="020B0606030504020204" pitchFamily="34" charset="0"/>
                <a:cs typeface="Open Sans" panose="020B0606030504020204" pitchFamily="34" charset="0"/>
              </a:rPr>
              <a:t>Addendum C</a:t>
            </a:r>
            <a:r>
              <a:rPr lang="en-US" b="1" dirty="0">
                <a:latin typeface="Open Sans" panose="020B0606030504020204" pitchFamily="34" charset="0"/>
                <a:ea typeface="Open Sans" panose="020B0606030504020204" pitchFamily="34" charset="0"/>
                <a:cs typeface="Open Sans" panose="020B0606030504020204" pitchFamily="34" charset="0"/>
              </a:rPr>
              <a:t>	Contact List</a:t>
            </a:r>
          </a:p>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b="1" dirty="0">
                <a:solidFill>
                  <a:srgbClr val="63B1B1"/>
                </a:solidFill>
                <a:latin typeface="Open Sans" panose="020B0606030504020204" pitchFamily="34" charset="0"/>
                <a:ea typeface="Open Sans" panose="020B0606030504020204" pitchFamily="34" charset="0"/>
                <a:cs typeface="Open Sans" panose="020B0606030504020204" pitchFamily="34" charset="0"/>
              </a:rPr>
              <a:t>Addendum D</a:t>
            </a:r>
            <a:r>
              <a:rPr lang="en-US" b="1" dirty="0">
                <a:latin typeface="Open Sans" panose="020B0606030504020204" pitchFamily="34" charset="0"/>
                <a:ea typeface="Open Sans" panose="020B0606030504020204" pitchFamily="34" charset="0"/>
                <a:cs typeface="Open Sans" panose="020B0606030504020204" pitchFamily="34" charset="0"/>
              </a:rPr>
              <a:t>	Organization Structure</a:t>
            </a:r>
          </a:p>
          <a:p>
            <a:endParaRPr lang="en-US"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4">
            <a:extLst>
              <a:ext uri="{FF2B5EF4-FFF2-40B4-BE49-F238E27FC236}">
                <a16:creationId xmlns:a16="http://schemas.microsoft.com/office/drawing/2014/main" id="{46430E20-19DB-48F9-BA5D-F5CA74879546}"/>
              </a:ext>
            </a:extLst>
          </p:cNvPr>
          <p:cNvSpPr/>
          <p:nvPr/>
        </p:nvSpPr>
        <p:spPr>
          <a:xfrm>
            <a:off x="-1" y="0"/>
            <a:ext cx="12192001" cy="45719"/>
          </a:xfrm>
          <a:prstGeom prst="rect">
            <a:avLst/>
          </a:prstGeom>
          <a:solidFill>
            <a:srgbClr val="63B1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5145BE2-C001-D8EC-F28E-BC154AFA05BB}"/>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28573949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933B7B9-9CE9-4C79-A207-3BFBCAC8A144}"/>
              </a:ext>
            </a:extLst>
          </p:cNvPr>
          <p:cNvSpPr txBox="1"/>
          <p:nvPr/>
        </p:nvSpPr>
        <p:spPr>
          <a:xfrm>
            <a:off x="520820" y="516114"/>
            <a:ext cx="10972800" cy="584775"/>
          </a:xfrm>
          <a:prstGeom prst="rect">
            <a:avLst/>
          </a:prstGeom>
          <a:noFill/>
        </p:spPr>
        <p:txBody>
          <a:bodyPr wrap="square" rtlCol="0">
            <a:spAutoFit/>
          </a:bodyPr>
          <a:lstStyle/>
          <a:p>
            <a:r>
              <a:rPr lang="en-US" sz="3200" b="1" dirty="0">
                <a:solidFill>
                  <a:srgbClr val="63B1B1"/>
                </a:solidFill>
                <a:latin typeface="Proxima Nova Black" panose="02000506030000020004" pitchFamily="50" charset="0"/>
                <a:ea typeface="Open Sans Extrabold" panose="020B0906030804020204" pitchFamily="34" charset="0"/>
                <a:cs typeface="Open Sans Extrabold" panose="020B0906030804020204" pitchFamily="34" charset="0"/>
              </a:rPr>
              <a:t>Stakeholder Map</a:t>
            </a:r>
          </a:p>
        </p:txBody>
      </p:sp>
      <p:sp>
        <p:nvSpPr>
          <p:cNvPr id="11" name="TextBox 10">
            <a:extLst>
              <a:ext uri="{FF2B5EF4-FFF2-40B4-BE49-F238E27FC236}">
                <a16:creationId xmlns:a16="http://schemas.microsoft.com/office/drawing/2014/main" id="{288D4649-3AD2-45DE-B692-F4B6759BF5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5" name="Rectangle 4">
            <a:extLst>
              <a:ext uri="{FF2B5EF4-FFF2-40B4-BE49-F238E27FC236}">
                <a16:creationId xmlns:a16="http://schemas.microsoft.com/office/drawing/2014/main" id="{46430E20-19DB-48F9-BA5D-F5CA74879546}"/>
              </a:ext>
            </a:extLst>
          </p:cNvPr>
          <p:cNvSpPr/>
          <p:nvPr/>
        </p:nvSpPr>
        <p:spPr>
          <a:xfrm>
            <a:off x="-1" y="0"/>
            <a:ext cx="12192001" cy="45719"/>
          </a:xfrm>
          <a:prstGeom prst="rect">
            <a:avLst/>
          </a:prstGeom>
          <a:solidFill>
            <a:srgbClr val="63B1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A7A891D-FB64-4DE9-BABE-10AC50916130}"/>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2E7D7D"/>
                </a:solidFill>
                <a:latin typeface="Proxima Nova"/>
              </a:rPr>
              <a:t>44  -  Addendum A</a:t>
            </a:r>
            <a:endParaRPr lang="en-US" sz="1200" b="1" dirty="0">
              <a:solidFill>
                <a:srgbClr val="2E7D7D"/>
              </a:solidFill>
              <a:latin typeface="Proxima Nova"/>
            </a:endParaRPr>
          </a:p>
        </p:txBody>
      </p:sp>
      <p:pic>
        <p:nvPicPr>
          <p:cNvPr id="3" name="Picture 2" descr="A picture containing text&#10;&#10;Description automatically generated">
            <a:extLst>
              <a:ext uri="{FF2B5EF4-FFF2-40B4-BE49-F238E27FC236}">
                <a16:creationId xmlns:a16="http://schemas.microsoft.com/office/drawing/2014/main" id="{86A5E08A-744E-40C6-8C95-7DEC79A131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0537" y="685800"/>
            <a:ext cx="6191863" cy="5078155"/>
          </a:xfrm>
          <a:prstGeom prst="rect">
            <a:avLst/>
          </a:prstGeom>
        </p:spPr>
      </p:pic>
      <p:sp>
        <p:nvSpPr>
          <p:cNvPr id="13" name="TextBox 12">
            <a:extLst>
              <a:ext uri="{FF2B5EF4-FFF2-40B4-BE49-F238E27FC236}">
                <a16:creationId xmlns:a16="http://schemas.microsoft.com/office/drawing/2014/main" id="{51E852E0-9686-44B4-9740-28D2DC032658}"/>
              </a:ext>
            </a:extLst>
          </p:cNvPr>
          <p:cNvSpPr txBox="1"/>
          <p:nvPr/>
        </p:nvSpPr>
        <p:spPr>
          <a:xfrm>
            <a:off x="521314" y="1257300"/>
            <a:ext cx="4778655" cy="4755148"/>
          </a:xfrm>
          <a:prstGeom prst="rect">
            <a:avLst/>
          </a:prstGeom>
          <a:noFill/>
        </p:spPr>
        <p:txBody>
          <a:bodyPr wrap="square" rtlCol="0">
            <a:spAutoFit/>
          </a:bodyPr>
          <a:lstStyle/>
          <a:p>
            <a:pPr>
              <a:spcAft>
                <a:spcPts val="600"/>
              </a:spcAft>
            </a:pPr>
            <a:r>
              <a:rPr lang="en-US" sz="1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Partnerships are at the core of the #Not62 Campaign’s strategies to improve the health and wellbeing of Bronx residents. The adjacent network map shows the web of community partners that have engaged with #Not62 over the course of the Campaign’s </a:t>
            </a:r>
            <a:r>
              <a:rPr lang="en-US" sz="1200" dirty="0">
                <a:solidFill>
                  <a:srgbClr val="000000"/>
                </a:solidFill>
                <a:latin typeface="Open Sans" panose="020B0606030504020204" pitchFamily="34" charset="0"/>
                <a:ea typeface="Open Sans" panose="020B0606030504020204" pitchFamily="34" charset="0"/>
                <a:cs typeface="Open Sans" panose="020B0606030504020204" pitchFamily="34" charset="0"/>
              </a:rPr>
              <a:t>decade-long</a:t>
            </a:r>
            <a:r>
              <a:rPr lang="en-US" sz="1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history. Lines connect these partners into groups and connect those groups to the Action Areas detailed in this Action Plan, showing that there is ample opportunity for partnerships to flourish in support of #Not62’s objectives. The network map also shows where there are needs to build deeper connections with communities, as well. For instance, BIDs and unions, two stakeholder groups that #Not62 is interested in connecting with, have not been as actively engaged to date. </a:t>
            </a:r>
          </a:p>
          <a:p>
            <a:pPr rtl="0">
              <a:spcBef>
                <a:spcPts val="0"/>
              </a:spcBef>
              <a:spcAft>
                <a:spcPts val="600"/>
              </a:spcAft>
            </a:pPr>
            <a:r>
              <a:rPr lang="en-US" sz="1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map was created using information provided by organizations via Pledge Cards. Organizations were then associated with Action Areas as a result of a stakeholder mapping conversation conducted with the #Not62 Steering Committee. When outreach begins, organizations may want to be involved in Action Areas that differ from what is currently shown, and this network map may be updated accordingly.</a:t>
            </a:r>
          </a:p>
          <a:p>
            <a:pPr rtl="0">
              <a:spcBef>
                <a:spcPts val="0"/>
              </a:spcBef>
              <a:spcAft>
                <a:spcPts val="600"/>
              </a:spcAft>
            </a:pPr>
            <a:r>
              <a:rPr lang="en-US" sz="1200" dirty="0">
                <a:solidFill>
                  <a:srgbClr val="000000"/>
                </a:solidFill>
                <a:latin typeface="Open Sans" panose="020B0606030504020204" pitchFamily="34" charset="0"/>
                <a:ea typeface="Open Sans" panose="020B0606030504020204" pitchFamily="34" charset="0"/>
                <a:cs typeface="Open Sans" panose="020B0606030504020204" pitchFamily="34" charset="0"/>
              </a:rPr>
              <a:t>Overall, t</a:t>
            </a:r>
            <a:r>
              <a:rPr lang="en-US" sz="1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his map is a starting point, providing insight into the partners that the #Not62 Campaign is well positioned to re-engage, as well as those partners that should be targeted for more specific, concerted outreach.</a:t>
            </a:r>
          </a:p>
          <a:p>
            <a:pPr rtl="0">
              <a:spcBef>
                <a:spcPts val="0"/>
              </a:spcBef>
              <a:spcAft>
                <a:spcPts val="600"/>
              </a:spcAft>
            </a:pPr>
            <a:r>
              <a:rPr lang="en-US" sz="1200" dirty="0">
                <a:solidFill>
                  <a:srgbClr val="4E2A73"/>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View and edit the network map.</a:t>
            </a:r>
            <a:endParaRPr lang="en-US" sz="1200" b="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 name="Footer Placeholder 1">
            <a:extLst>
              <a:ext uri="{FF2B5EF4-FFF2-40B4-BE49-F238E27FC236}">
                <a16:creationId xmlns:a16="http://schemas.microsoft.com/office/drawing/2014/main" id="{C2C737D1-BFF9-722C-FDA4-A1289747FB58}"/>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12273840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llout Card">
            <a:extLst>
              <a:ext uri="{FF2B5EF4-FFF2-40B4-BE49-F238E27FC236}">
                <a16:creationId xmlns:a16="http://schemas.microsoft.com/office/drawing/2014/main" id="{22005AD8-3AA2-4CFE-A898-0E9EAED533BA}"/>
              </a:ext>
            </a:extLst>
          </p:cNvPr>
          <p:cNvSpPr/>
          <p:nvPr/>
        </p:nvSpPr>
        <p:spPr>
          <a:xfrm>
            <a:off x="520700" y="1257300"/>
            <a:ext cx="11150600" cy="2946400"/>
          </a:xfrm>
          <a:prstGeom prst="roundRect">
            <a:avLst/>
          </a:prstGeom>
          <a:solidFill>
            <a:srgbClr val="F1F3F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 name="TextBox 3">
            <a:extLst>
              <a:ext uri="{FF2B5EF4-FFF2-40B4-BE49-F238E27FC236}">
                <a16:creationId xmlns:a16="http://schemas.microsoft.com/office/drawing/2014/main" id="{1933B7B9-9CE9-4C79-A207-3BFBCAC8A144}"/>
              </a:ext>
            </a:extLst>
          </p:cNvPr>
          <p:cNvSpPr txBox="1"/>
          <p:nvPr/>
        </p:nvSpPr>
        <p:spPr>
          <a:xfrm>
            <a:off x="520820" y="516114"/>
            <a:ext cx="10972800" cy="584775"/>
          </a:xfrm>
          <a:prstGeom prst="rect">
            <a:avLst/>
          </a:prstGeom>
          <a:noFill/>
        </p:spPr>
        <p:txBody>
          <a:bodyPr wrap="square" rtlCol="0">
            <a:spAutoFit/>
          </a:bodyPr>
          <a:lstStyle/>
          <a:p>
            <a:r>
              <a:rPr lang="en-US" sz="3200" b="1" dirty="0">
                <a:solidFill>
                  <a:srgbClr val="63B1B1"/>
                </a:solidFill>
                <a:latin typeface="Proxima Nova Black" panose="02000506030000020004" pitchFamily="50" charset="0"/>
                <a:ea typeface="Open Sans Extrabold" panose="020B0906030804020204" pitchFamily="34" charset="0"/>
                <a:cs typeface="Open Sans Extrabold" panose="020B0906030804020204" pitchFamily="34" charset="0"/>
              </a:rPr>
              <a:t>Pledge Form</a:t>
            </a:r>
          </a:p>
        </p:txBody>
      </p:sp>
      <p:sp>
        <p:nvSpPr>
          <p:cNvPr id="11" name="TextBox 10">
            <a:extLst>
              <a:ext uri="{FF2B5EF4-FFF2-40B4-BE49-F238E27FC236}">
                <a16:creationId xmlns:a16="http://schemas.microsoft.com/office/drawing/2014/main" id="{288D4649-3AD2-45DE-B692-F4B6759BF5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5" name="Rectangle 4">
            <a:extLst>
              <a:ext uri="{FF2B5EF4-FFF2-40B4-BE49-F238E27FC236}">
                <a16:creationId xmlns:a16="http://schemas.microsoft.com/office/drawing/2014/main" id="{46430E20-19DB-48F9-BA5D-F5CA74879546}"/>
              </a:ext>
            </a:extLst>
          </p:cNvPr>
          <p:cNvSpPr/>
          <p:nvPr/>
        </p:nvSpPr>
        <p:spPr>
          <a:xfrm>
            <a:off x="-1" y="0"/>
            <a:ext cx="12192001" cy="45719"/>
          </a:xfrm>
          <a:prstGeom prst="rect">
            <a:avLst/>
          </a:prstGeom>
          <a:solidFill>
            <a:srgbClr val="63B1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A7A891D-FB64-4DE9-BABE-10AC50916130}"/>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2E7D7D"/>
                </a:solidFill>
                <a:latin typeface="Proxima Nova"/>
              </a:rPr>
              <a:t>45  -  Addendum B</a:t>
            </a:r>
            <a:endParaRPr lang="en-US" sz="1200" b="1" dirty="0">
              <a:solidFill>
                <a:srgbClr val="2E7D7D"/>
              </a:solidFill>
              <a:latin typeface="Proxima Nova"/>
            </a:endParaRPr>
          </a:p>
        </p:txBody>
      </p:sp>
      <p:sp>
        <p:nvSpPr>
          <p:cNvPr id="6" name="TextBox 5">
            <a:extLst>
              <a:ext uri="{FF2B5EF4-FFF2-40B4-BE49-F238E27FC236}">
                <a16:creationId xmlns:a16="http://schemas.microsoft.com/office/drawing/2014/main" id="{9D536A4E-8615-4EE1-8CB3-D0EFDAFA94F1}"/>
              </a:ext>
            </a:extLst>
          </p:cNvPr>
          <p:cNvSpPr txBox="1"/>
          <p:nvPr/>
        </p:nvSpPr>
        <p:spPr>
          <a:xfrm>
            <a:off x="1028700" y="1562100"/>
            <a:ext cx="10134600" cy="2336800"/>
          </a:xfrm>
          <a:prstGeom prst="rect">
            <a:avLst/>
          </a:prstGeom>
          <a:noFill/>
        </p:spPr>
        <p:txBody>
          <a:bodyPr wrap="square" rtlCol="0" anchor="ctr" anchorCtr="0">
            <a:noAutofit/>
          </a:bodyPr>
          <a:lstStyle/>
          <a:p>
            <a:pPr rtl="0">
              <a:spcBef>
                <a:spcPts val="0"/>
              </a:spcBef>
              <a:spcAft>
                <a:spcPts val="0"/>
              </a:spcAft>
            </a:pPr>
            <a:r>
              <a:rPr lang="en-US"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#Not62 Pledge form is an introduction to the #Not62 Campaign. Signing on to a Pledge is a commitment to improving the health and well-being of Bronx residents. When paired with deliberate outreach, targeted messaging, and continued follow-up, the Pledge Form serves a key role in achieving the Objectives of the #Not62 Campaign, as a catalyst towards further involvement and action.</a:t>
            </a:r>
            <a:endParaRPr lang="en-US" b="0" dirty="0">
              <a:effectLst/>
              <a:latin typeface="Open Sans" panose="020B0606030504020204" pitchFamily="34" charset="0"/>
              <a:ea typeface="Open Sans" panose="020B0606030504020204" pitchFamily="34" charset="0"/>
              <a:cs typeface="Open Sans" panose="020B0606030504020204" pitchFamily="34" charset="0"/>
            </a:endParaRPr>
          </a:p>
          <a:p>
            <a:pPr rtl="0">
              <a:spcBef>
                <a:spcPts val="0"/>
              </a:spcBef>
              <a:spcAft>
                <a:spcPts val="0"/>
              </a:spcAft>
            </a:pPr>
            <a:br>
              <a:rPr lang="en-US" b="0" dirty="0">
                <a:effectLst/>
                <a:latin typeface="Open Sans" panose="020B0606030504020204" pitchFamily="34" charset="0"/>
                <a:ea typeface="Open Sans" panose="020B0606030504020204" pitchFamily="34" charset="0"/>
                <a:cs typeface="Open Sans" panose="020B0606030504020204" pitchFamily="34" charset="0"/>
              </a:rPr>
            </a:br>
            <a:endParaRPr lang="en-US" b="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endParaRPr>
          </a:p>
          <a:p>
            <a:br>
              <a:rPr lang="en-US" dirty="0"/>
            </a:br>
            <a:endParaRPr lang="en-US" b="0"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 name="Footer Placeholder 1">
            <a:extLst>
              <a:ext uri="{FF2B5EF4-FFF2-40B4-BE49-F238E27FC236}">
                <a16:creationId xmlns:a16="http://schemas.microsoft.com/office/drawing/2014/main" id="{39C1503A-26EC-4943-2B6E-2883621D8D7B}"/>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7401045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llout Card">
            <a:extLst>
              <a:ext uri="{FF2B5EF4-FFF2-40B4-BE49-F238E27FC236}">
                <a16:creationId xmlns:a16="http://schemas.microsoft.com/office/drawing/2014/main" id="{6B088507-5EA2-4361-AD75-2E610328681D}"/>
              </a:ext>
            </a:extLst>
          </p:cNvPr>
          <p:cNvSpPr/>
          <p:nvPr/>
        </p:nvSpPr>
        <p:spPr>
          <a:xfrm>
            <a:off x="520700" y="1257300"/>
            <a:ext cx="11150600" cy="3175000"/>
          </a:xfrm>
          <a:prstGeom prst="roundRect">
            <a:avLst/>
          </a:prstGeom>
          <a:solidFill>
            <a:srgbClr val="F1F3F4"/>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Rectangle 12">
            <a:extLst>
              <a:ext uri="{FF2B5EF4-FFF2-40B4-BE49-F238E27FC236}">
                <a16:creationId xmlns:a16="http://schemas.microsoft.com/office/drawing/2014/main" id="{BEE67217-1079-4049-B23D-2380CB6CB967}"/>
              </a:ext>
            </a:extLst>
          </p:cNvPr>
          <p:cNvSpPr/>
          <p:nvPr/>
        </p:nvSpPr>
        <p:spPr>
          <a:xfrm>
            <a:off x="5060272" y="6134100"/>
            <a:ext cx="6924582" cy="723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1933B7B9-9CE9-4C79-A207-3BFBCAC8A144}"/>
              </a:ext>
            </a:extLst>
          </p:cNvPr>
          <p:cNvSpPr txBox="1"/>
          <p:nvPr/>
        </p:nvSpPr>
        <p:spPr>
          <a:xfrm>
            <a:off x="520820" y="516114"/>
            <a:ext cx="10972800" cy="584775"/>
          </a:xfrm>
          <a:prstGeom prst="rect">
            <a:avLst/>
          </a:prstGeom>
          <a:noFill/>
        </p:spPr>
        <p:txBody>
          <a:bodyPr wrap="square" rtlCol="0">
            <a:spAutoFit/>
          </a:bodyPr>
          <a:lstStyle/>
          <a:p>
            <a:r>
              <a:rPr lang="en-US" sz="3200" b="1" dirty="0">
                <a:solidFill>
                  <a:srgbClr val="63B1B1"/>
                </a:solidFill>
                <a:latin typeface="Proxima Nova Black" panose="02000506030000020004" pitchFamily="50" charset="0"/>
                <a:ea typeface="Open Sans Extrabold" panose="020B0906030804020204" pitchFamily="34" charset="0"/>
                <a:cs typeface="Open Sans Extrabold" panose="020B0906030804020204" pitchFamily="34" charset="0"/>
              </a:rPr>
              <a:t>Contact List</a:t>
            </a:r>
          </a:p>
        </p:txBody>
      </p:sp>
      <p:sp>
        <p:nvSpPr>
          <p:cNvPr id="11" name="TextBox 10">
            <a:extLst>
              <a:ext uri="{FF2B5EF4-FFF2-40B4-BE49-F238E27FC236}">
                <a16:creationId xmlns:a16="http://schemas.microsoft.com/office/drawing/2014/main" id="{288D4649-3AD2-45DE-B692-F4B6759BF5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5" name="Rectangle 4">
            <a:extLst>
              <a:ext uri="{FF2B5EF4-FFF2-40B4-BE49-F238E27FC236}">
                <a16:creationId xmlns:a16="http://schemas.microsoft.com/office/drawing/2014/main" id="{46430E20-19DB-48F9-BA5D-F5CA74879546}"/>
              </a:ext>
            </a:extLst>
          </p:cNvPr>
          <p:cNvSpPr/>
          <p:nvPr/>
        </p:nvSpPr>
        <p:spPr>
          <a:xfrm>
            <a:off x="-1" y="0"/>
            <a:ext cx="12192001" cy="45719"/>
          </a:xfrm>
          <a:prstGeom prst="rect">
            <a:avLst/>
          </a:prstGeom>
          <a:solidFill>
            <a:srgbClr val="63B1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A7A891D-FB64-4DE9-BABE-10AC50916130}"/>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2E7D7D"/>
                </a:solidFill>
                <a:latin typeface="Proxima Nova"/>
              </a:rPr>
              <a:t>46  -  Addendum C</a:t>
            </a:r>
            <a:endParaRPr lang="en-US" sz="1200" b="1" dirty="0">
              <a:solidFill>
                <a:srgbClr val="2E7D7D"/>
              </a:solidFill>
              <a:latin typeface="Proxima Nova"/>
            </a:endParaRPr>
          </a:p>
        </p:txBody>
      </p:sp>
      <p:sp>
        <p:nvSpPr>
          <p:cNvPr id="6" name="TextBox 5">
            <a:extLst>
              <a:ext uri="{FF2B5EF4-FFF2-40B4-BE49-F238E27FC236}">
                <a16:creationId xmlns:a16="http://schemas.microsoft.com/office/drawing/2014/main" id="{96B08F1D-1B99-4E97-A9AF-BC58B18E7FB4}"/>
              </a:ext>
            </a:extLst>
          </p:cNvPr>
          <p:cNvSpPr txBox="1"/>
          <p:nvPr/>
        </p:nvSpPr>
        <p:spPr>
          <a:xfrm>
            <a:off x="1028700" y="1562100"/>
            <a:ext cx="10134600" cy="2565400"/>
          </a:xfrm>
          <a:prstGeom prst="rect">
            <a:avLst/>
          </a:prstGeom>
          <a:noFill/>
        </p:spPr>
        <p:txBody>
          <a:bodyPr wrap="square" rtlCol="0" anchor="ctr" anchorCtr="0">
            <a:noAutofit/>
          </a:bodyPr>
          <a:lstStyle/>
          <a:p>
            <a:pPr rtl="0">
              <a:spcBef>
                <a:spcPts val="0"/>
              </a:spcBef>
              <a:spcAft>
                <a:spcPts val="0"/>
              </a:spcAft>
            </a:pPr>
            <a:r>
              <a:rPr lang="en-US"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Core to the strategies of the #Not62 campaign is ongoing, concerted outreach to community organizations and potential partners across the Bronx. The Contact List, constructed using data obtained from Pledge Cards, is the centerpiece of this effort. </a:t>
            </a:r>
            <a:endParaRPr lang="en-US" b="0" dirty="0">
              <a:effectLst/>
              <a:latin typeface="Open Sans" panose="020B0606030504020204" pitchFamily="34" charset="0"/>
              <a:ea typeface="Open Sans" panose="020B0606030504020204" pitchFamily="34" charset="0"/>
              <a:cs typeface="Open Sans" panose="020B0606030504020204" pitchFamily="34" charset="0"/>
            </a:endParaRPr>
          </a:p>
          <a:p>
            <a:pPr rtl="0">
              <a:spcBef>
                <a:spcPts val="0"/>
              </a:spcBef>
              <a:spcAft>
                <a:spcPts val="0"/>
              </a:spcAft>
            </a:pPr>
            <a:br>
              <a:rPr lang="en-US" b="0" dirty="0">
                <a:effectLst/>
                <a:latin typeface="Open Sans" panose="020B0606030504020204" pitchFamily="34" charset="0"/>
                <a:ea typeface="Open Sans" panose="020B0606030504020204" pitchFamily="34" charset="0"/>
                <a:cs typeface="Open Sans" panose="020B0606030504020204" pitchFamily="34" charset="0"/>
              </a:rPr>
            </a:br>
            <a:r>
              <a:rPr lang="en-US" b="0" i="0" u="none" strike="noStrike" dirty="0">
                <a:solidFill>
                  <a:srgbClr val="4E2A73"/>
                </a:solidFill>
                <a:effectLst/>
                <a:latin typeface="Open Sans" panose="020B0606030504020204" pitchFamily="34" charset="0"/>
                <a:ea typeface="Open Sans" panose="020B0606030504020204" pitchFamily="34" charset="0"/>
                <a:cs typeface="Open Sans" panose="020B0606030504020204" pitchFamily="34" charset="0"/>
                <a:hlinkClick r:id="rId2">
                  <a:extLst>
                    <a:ext uri="{A12FA001-AC4F-418D-AE19-62706E023703}">
                      <ahyp:hlinkClr xmlns:ahyp="http://schemas.microsoft.com/office/drawing/2018/hyperlinkcolor" val="tx"/>
                    </a:ext>
                  </a:extLst>
                </a:hlinkClick>
              </a:rPr>
              <a:t>View the updated Contact List template</a:t>
            </a:r>
            <a:r>
              <a:rPr lang="en-US"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which includes space for the #Not62 Steering Committee to keep track of engagement with partners and coordinate outreach efforts as the Campaign works towards its objectives across five Action Areas, and easily track which organizations are involved in the various subcommittees and actions taken by the #Not62 campaign.</a:t>
            </a:r>
            <a:endParaRPr lang="en-US" b="0" dirty="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 name="Footer Placeholder 1">
            <a:extLst>
              <a:ext uri="{FF2B5EF4-FFF2-40B4-BE49-F238E27FC236}">
                <a16:creationId xmlns:a16="http://schemas.microsoft.com/office/drawing/2014/main" id="{5B29E4D0-36D5-F8D2-D640-0E2AE08989A0}"/>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Tree>
    <p:extLst>
      <p:ext uri="{BB962C8B-B14F-4D97-AF65-F5344CB8AC3E}">
        <p14:creationId xmlns:p14="http://schemas.microsoft.com/office/powerpoint/2010/main" val="30656239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5AD7B3D3-A698-4E32-830E-E310546E66E6}"/>
              </a:ext>
            </a:extLst>
          </p:cNvPr>
          <p:cNvCxnSpPr/>
          <p:nvPr/>
        </p:nvCxnSpPr>
        <p:spPr>
          <a:xfrm flipH="1" flipV="1">
            <a:off x="5344234" y="2144861"/>
            <a:ext cx="823259" cy="1528635"/>
          </a:xfrm>
          <a:prstGeom prst="line">
            <a:avLst/>
          </a:prstGeom>
          <a:ln w="28575">
            <a:solidFill>
              <a:srgbClr val="63B1B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8C0171B-6D28-4910-854D-506E79B491B0}"/>
              </a:ext>
            </a:extLst>
          </p:cNvPr>
          <p:cNvCxnSpPr/>
          <p:nvPr/>
        </p:nvCxnSpPr>
        <p:spPr>
          <a:xfrm flipV="1">
            <a:off x="6167494" y="2382814"/>
            <a:ext cx="1239338" cy="1290682"/>
          </a:xfrm>
          <a:prstGeom prst="line">
            <a:avLst/>
          </a:prstGeom>
          <a:ln w="28575">
            <a:solidFill>
              <a:srgbClr val="63B1B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E18B318-D038-4749-8304-4E0FA7727875}"/>
              </a:ext>
            </a:extLst>
          </p:cNvPr>
          <p:cNvCxnSpPr/>
          <p:nvPr/>
        </p:nvCxnSpPr>
        <p:spPr>
          <a:xfrm flipH="1">
            <a:off x="4485127" y="3671679"/>
            <a:ext cx="1682366" cy="395919"/>
          </a:xfrm>
          <a:prstGeom prst="line">
            <a:avLst/>
          </a:prstGeom>
          <a:ln w="28575">
            <a:solidFill>
              <a:srgbClr val="63B1B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5D3A482-A715-44D2-905F-9896C93BFFDC}"/>
              </a:ext>
            </a:extLst>
          </p:cNvPr>
          <p:cNvCxnSpPr/>
          <p:nvPr/>
        </p:nvCxnSpPr>
        <p:spPr>
          <a:xfrm flipH="1">
            <a:off x="5971499" y="3692054"/>
            <a:ext cx="195994" cy="1696976"/>
          </a:xfrm>
          <a:prstGeom prst="line">
            <a:avLst/>
          </a:prstGeom>
          <a:ln w="28575">
            <a:solidFill>
              <a:srgbClr val="63B1B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3AD2669-CF68-46ED-AA70-C6154A718D71}"/>
              </a:ext>
            </a:extLst>
          </p:cNvPr>
          <p:cNvCxnSpPr/>
          <p:nvPr/>
        </p:nvCxnSpPr>
        <p:spPr>
          <a:xfrm>
            <a:off x="6145642" y="3671679"/>
            <a:ext cx="1589684" cy="707805"/>
          </a:xfrm>
          <a:prstGeom prst="line">
            <a:avLst/>
          </a:prstGeom>
          <a:ln w="28575">
            <a:solidFill>
              <a:srgbClr val="63B1B1"/>
            </a:solidFill>
          </a:ln>
        </p:spPr>
        <p:style>
          <a:lnRef idx="1">
            <a:schemeClr val="accent1"/>
          </a:lnRef>
          <a:fillRef idx="0">
            <a:schemeClr val="accent1"/>
          </a:fillRef>
          <a:effectRef idx="0">
            <a:schemeClr val="accent1"/>
          </a:effectRef>
          <a:fontRef idx="minor">
            <a:schemeClr val="tx1"/>
          </a:fontRef>
        </p:style>
      </p:cxnSp>
      <p:sp>
        <p:nvSpPr>
          <p:cNvPr id="3" name="Pentagon 2">
            <a:extLst>
              <a:ext uri="{FF2B5EF4-FFF2-40B4-BE49-F238E27FC236}">
                <a16:creationId xmlns:a16="http://schemas.microsoft.com/office/drawing/2014/main" id="{72B3D3EA-8761-43E3-9FB3-558048933034}"/>
              </a:ext>
            </a:extLst>
          </p:cNvPr>
          <p:cNvSpPr/>
          <p:nvPr/>
        </p:nvSpPr>
        <p:spPr>
          <a:xfrm rot="11055700">
            <a:off x="4401547" y="2219354"/>
            <a:ext cx="3500065" cy="3333396"/>
          </a:xfrm>
          <a:prstGeom prst="pentagon">
            <a:avLst/>
          </a:prstGeom>
          <a:noFill/>
          <a:ln w="28575">
            <a:solidFill>
              <a:srgbClr val="63B1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933B7B9-9CE9-4C79-A207-3BFBCAC8A144}"/>
              </a:ext>
            </a:extLst>
          </p:cNvPr>
          <p:cNvSpPr txBox="1"/>
          <p:nvPr/>
        </p:nvSpPr>
        <p:spPr>
          <a:xfrm>
            <a:off x="520820" y="516114"/>
            <a:ext cx="10972800" cy="584775"/>
          </a:xfrm>
          <a:prstGeom prst="rect">
            <a:avLst/>
          </a:prstGeom>
          <a:noFill/>
        </p:spPr>
        <p:txBody>
          <a:bodyPr wrap="square" rtlCol="0">
            <a:spAutoFit/>
          </a:bodyPr>
          <a:lstStyle/>
          <a:p>
            <a:r>
              <a:rPr lang="en-US" sz="3200" b="1" dirty="0">
                <a:solidFill>
                  <a:srgbClr val="63B1B1"/>
                </a:solidFill>
                <a:latin typeface="Proxima Nova Black" panose="02000506030000020004" pitchFamily="50" charset="0"/>
                <a:ea typeface="Open Sans Extrabold" panose="020B0906030804020204" pitchFamily="34" charset="0"/>
                <a:cs typeface="Open Sans Extrabold" panose="020B0906030804020204" pitchFamily="34" charset="0"/>
              </a:rPr>
              <a:t>Organization Structure</a:t>
            </a:r>
          </a:p>
        </p:txBody>
      </p:sp>
      <p:sp>
        <p:nvSpPr>
          <p:cNvPr id="11" name="TextBox 10">
            <a:extLst>
              <a:ext uri="{FF2B5EF4-FFF2-40B4-BE49-F238E27FC236}">
                <a16:creationId xmlns:a16="http://schemas.microsoft.com/office/drawing/2014/main" id="{288D4649-3AD2-45DE-B692-F4B6759BF5A7}"/>
              </a:ext>
            </a:extLst>
          </p:cNvPr>
          <p:cNvSpPr txBox="1"/>
          <p:nvPr/>
        </p:nvSpPr>
        <p:spPr>
          <a:xfrm>
            <a:off x="7620000" y="6375400"/>
            <a:ext cx="4064000" cy="246221"/>
          </a:xfrm>
          <a:prstGeom prst="rect">
            <a:avLst/>
          </a:prstGeom>
          <a:noFill/>
        </p:spPr>
        <p:txBody>
          <a:bodyPr wrap="square" rtlCol="0">
            <a:spAutoFit/>
          </a:bodyPr>
          <a:lstStyle/>
          <a:p>
            <a:pPr algn="r"/>
            <a:r>
              <a:rPr lang="en-US" sz="1200" b="1" dirty="0">
                <a:solidFill>
                  <a:srgbClr val="2E7D7D"/>
                </a:solidFill>
                <a:latin typeface="Proxima Nova" panose="02000506030000020004" pitchFamily="50" charset="0"/>
              </a:rPr>
              <a:t>#Not62 Community Campaign Action Plan</a:t>
            </a:r>
          </a:p>
        </p:txBody>
      </p:sp>
      <p:sp>
        <p:nvSpPr>
          <p:cNvPr id="5" name="Rectangle 4">
            <a:extLst>
              <a:ext uri="{FF2B5EF4-FFF2-40B4-BE49-F238E27FC236}">
                <a16:creationId xmlns:a16="http://schemas.microsoft.com/office/drawing/2014/main" id="{46430E20-19DB-48F9-BA5D-F5CA74879546}"/>
              </a:ext>
            </a:extLst>
          </p:cNvPr>
          <p:cNvSpPr/>
          <p:nvPr/>
        </p:nvSpPr>
        <p:spPr>
          <a:xfrm>
            <a:off x="-1" y="0"/>
            <a:ext cx="12192001" cy="45719"/>
          </a:xfrm>
          <a:prstGeom prst="rect">
            <a:avLst/>
          </a:prstGeom>
          <a:solidFill>
            <a:srgbClr val="63B1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D3D7097-D78B-48C0-87D2-DD2050A1EA71}"/>
              </a:ext>
            </a:extLst>
          </p:cNvPr>
          <p:cNvSpPr txBox="1"/>
          <p:nvPr/>
        </p:nvSpPr>
        <p:spPr>
          <a:xfrm>
            <a:off x="520700" y="6375400"/>
            <a:ext cx="2921000" cy="246221"/>
          </a:xfrm>
          <a:prstGeom prst="rect">
            <a:avLst/>
          </a:prstGeom>
          <a:noFill/>
        </p:spPr>
        <p:txBody>
          <a:bodyPr wrap="square" rtlCol="0">
            <a:spAutoFit/>
          </a:bodyPr>
          <a:lstStyle/>
          <a:p>
            <a:r>
              <a:rPr lang="en-US" sz="1200" b="1">
                <a:solidFill>
                  <a:srgbClr val="2E7D7D"/>
                </a:solidFill>
                <a:latin typeface="Proxima Nova"/>
              </a:rPr>
              <a:t>47  -  Addendum D</a:t>
            </a:r>
            <a:endParaRPr lang="en-US" sz="1200" b="1" dirty="0">
              <a:solidFill>
                <a:srgbClr val="2E7D7D"/>
              </a:solidFill>
              <a:latin typeface="Proxima Nova"/>
            </a:endParaRPr>
          </a:p>
        </p:txBody>
      </p:sp>
      <p:sp>
        <p:nvSpPr>
          <p:cNvPr id="2" name="Oval 1">
            <a:extLst>
              <a:ext uri="{FF2B5EF4-FFF2-40B4-BE49-F238E27FC236}">
                <a16:creationId xmlns:a16="http://schemas.microsoft.com/office/drawing/2014/main" id="{ACCB3996-92B2-42F8-9135-B4691E1D1F64}"/>
              </a:ext>
            </a:extLst>
          </p:cNvPr>
          <p:cNvSpPr/>
          <p:nvPr/>
        </p:nvSpPr>
        <p:spPr>
          <a:xfrm>
            <a:off x="4459149" y="1257300"/>
            <a:ext cx="1775122" cy="1775122"/>
          </a:xfrm>
          <a:prstGeom prst="ellipse">
            <a:avLst/>
          </a:prstGeom>
          <a:pattFill prst="pct20">
            <a:fgClr>
              <a:srgbClr val="BCE4E9"/>
            </a:fgClr>
            <a:bgClr>
              <a:schemeClr val="bg1"/>
            </a:bgClr>
          </a:pattFill>
          <a:ln w="28575">
            <a:solidFill>
              <a:srgbClr val="63B1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63B1B1"/>
                </a:solidFill>
                <a:latin typeface="Open Sans" panose="020B0606030504020204" pitchFamily="34" charset="0"/>
                <a:ea typeface="Open Sans" panose="020B0606030504020204" pitchFamily="34" charset="0"/>
                <a:cs typeface="Open Sans" panose="020B0606030504020204" pitchFamily="34" charset="0"/>
              </a:rPr>
              <a:t>Workforce Development</a:t>
            </a:r>
          </a:p>
        </p:txBody>
      </p:sp>
      <p:sp>
        <p:nvSpPr>
          <p:cNvPr id="9" name="Oval 8">
            <a:extLst>
              <a:ext uri="{FF2B5EF4-FFF2-40B4-BE49-F238E27FC236}">
                <a16:creationId xmlns:a16="http://schemas.microsoft.com/office/drawing/2014/main" id="{1C490AB2-97AC-4837-8D30-BEB8019B717C}"/>
              </a:ext>
            </a:extLst>
          </p:cNvPr>
          <p:cNvSpPr/>
          <p:nvPr/>
        </p:nvSpPr>
        <p:spPr>
          <a:xfrm>
            <a:off x="6519271" y="1495253"/>
            <a:ext cx="1775122" cy="1775122"/>
          </a:xfrm>
          <a:prstGeom prst="ellipse">
            <a:avLst/>
          </a:prstGeom>
          <a:pattFill prst="pct20">
            <a:fgClr>
              <a:srgbClr val="BCE4E9"/>
            </a:fgClr>
            <a:bgClr>
              <a:schemeClr val="bg1"/>
            </a:bgClr>
          </a:pattFill>
          <a:ln w="28575">
            <a:solidFill>
              <a:srgbClr val="63B1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63B1B1"/>
                </a:solidFill>
                <a:latin typeface="Open Sans" panose="020B0606030504020204" pitchFamily="34" charset="0"/>
                <a:ea typeface="Open Sans" panose="020B0606030504020204" pitchFamily="34" charset="0"/>
                <a:cs typeface="Open Sans" panose="020B0606030504020204" pitchFamily="34" charset="0"/>
              </a:rPr>
              <a:t>Mental Health &amp; Wellbeing</a:t>
            </a:r>
          </a:p>
        </p:txBody>
      </p:sp>
      <p:sp>
        <p:nvSpPr>
          <p:cNvPr id="12" name="Oval 11">
            <a:extLst>
              <a:ext uri="{FF2B5EF4-FFF2-40B4-BE49-F238E27FC236}">
                <a16:creationId xmlns:a16="http://schemas.microsoft.com/office/drawing/2014/main" id="{30EDCA4A-F190-46C8-B77A-81C2BE56DCA0}"/>
              </a:ext>
            </a:extLst>
          </p:cNvPr>
          <p:cNvSpPr/>
          <p:nvPr/>
        </p:nvSpPr>
        <p:spPr>
          <a:xfrm>
            <a:off x="3569112" y="3114341"/>
            <a:ext cx="1775122" cy="1775122"/>
          </a:xfrm>
          <a:prstGeom prst="ellipse">
            <a:avLst/>
          </a:prstGeom>
          <a:pattFill prst="pct20">
            <a:fgClr>
              <a:srgbClr val="BCE4E9"/>
            </a:fgClr>
            <a:bgClr>
              <a:schemeClr val="bg1"/>
            </a:bgClr>
          </a:pattFill>
          <a:ln w="28575">
            <a:solidFill>
              <a:srgbClr val="63B1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63B1B1"/>
                </a:solidFill>
                <a:latin typeface="Open Sans" panose="020B0606030504020204" pitchFamily="34" charset="0"/>
                <a:ea typeface="Open Sans" panose="020B0606030504020204" pitchFamily="34" charset="0"/>
                <a:cs typeface="Open Sans" panose="020B0606030504020204" pitchFamily="34" charset="0"/>
              </a:rPr>
              <a:t>Built Environments &amp; Housing</a:t>
            </a:r>
          </a:p>
        </p:txBody>
      </p:sp>
      <p:sp>
        <p:nvSpPr>
          <p:cNvPr id="13" name="Oval 12">
            <a:extLst>
              <a:ext uri="{FF2B5EF4-FFF2-40B4-BE49-F238E27FC236}">
                <a16:creationId xmlns:a16="http://schemas.microsoft.com/office/drawing/2014/main" id="{2FA5179D-3BC2-4919-B096-F8E3DB28E28A}"/>
              </a:ext>
            </a:extLst>
          </p:cNvPr>
          <p:cNvSpPr/>
          <p:nvPr/>
        </p:nvSpPr>
        <p:spPr>
          <a:xfrm>
            <a:off x="5083938" y="4501470"/>
            <a:ext cx="1775122" cy="1775122"/>
          </a:xfrm>
          <a:prstGeom prst="ellipse">
            <a:avLst/>
          </a:prstGeom>
          <a:pattFill prst="pct20">
            <a:fgClr>
              <a:srgbClr val="BCE4E9"/>
            </a:fgClr>
            <a:bgClr>
              <a:schemeClr val="bg1"/>
            </a:bgClr>
          </a:pattFill>
          <a:ln w="28575">
            <a:solidFill>
              <a:srgbClr val="63B1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63B1B1"/>
                </a:solidFill>
                <a:latin typeface="Open Sans" panose="020B0606030504020204" pitchFamily="34" charset="0"/>
                <a:ea typeface="Open Sans" panose="020B0606030504020204" pitchFamily="34" charset="0"/>
                <a:cs typeface="Open Sans" panose="020B0606030504020204" pitchFamily="34" charset="0"/>
              </a:rPr>
              <a:t>Health Care Access</a:t>
            </a:r>
          </a:p>
        </p:txBody>
      </p:sp>
      <p:sp>
        <p:nvSpPr>
          <p:cNvPr id="14" name="Oval 13">
            <a:extLst>
              <a:ext uri="{FF2B5EF4-FFF2-40B4-BE49-F238E27FC236}">
                <a16:creationId xmlns:a16="http://schemas.microsoft.com/office/drawing/2014/main" id="{B08AD7C9-6DBD-430D-94A3-E63E117FCAD0}"/>
              </a:ext>
            </a:extLst>
          </p:cNvPr>
          <p:cNvSpPr/>
          <p:nvPr/>
        </p:nvSpPr>
        <p:spPr>
          <a:xfrm>
            <a:off x="6847765" y="3469196"/>
            <a:ext cx="1775122" cy="1775122"/>
          </a:xfrm>
          <a:prstGeom prst="ellipse">
            <a:avLst/>
          </a:prstGeom>
          <a:pattFill prst="pct20">
            <a:fgClr>
              <a:srgbClr val="BCE4E9"/>
            </a:fgClr>
            <a:bgClr>
              <a:schemeClr val="bg1"/>
            </a:bgClr>
          </a:pattFill>
          <a:ln w="28575">
            <a:solidFill>
              <a:srgbClr val="63B1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63B1B1"/>
                </a:solidFill>
                <a:latin typeface="Open Sans" panose="020B0606030504020204" pitchFamily="34" charset="0"/>
                <a:ea typeface="Open Sans" panose="020B0606030504020204" pitchFamily="34" charset="0"/>
                <a:cs typeface="Open Sans" panose="020B0606030504020204" pitchFamily="34" charset="0"/>
              </a:rPr>
              <a:t>Healthy Food &amp; Nutrition</a:t>
            </a:r>
          </a:p>
        </p:txBody>
      </p:sp>
      <p:sp>
        <p:nvSpPr>
          <p:cNvPr id="17" name="Oval 16">
            <a:extLst>
              <a:ext uri="{FF2B5EF4-FFF2-40B4-BE49-F238E27FC236}">
                <a16:creationId xmlns:a16="http://schemas.microsoft.com/office/drawing/2014/main" id="{BB9FB527-949B-461B-BF1B-274FFBC0FBAB}"/>
              </a:ext>
            </a:extLst>
          </p:cNvPr>
          <p:cNvSpPr/>
          <p:nvPr/>
        </p:nvSpPr>
        <p:spPr>
          <a:xfrm>
            <a:off x="5461506" y="2967509"/>
            <a:ext cx="1411975" cy="1411975"/>
          </a:xfrm>
          <a:prstGeom prst="ellipse">
            <a:avLst/>
          </a:prstGeom>
          <a:solidFill>
            <a:schemeClr val="bg1"/>
          </a:solidFill>
          <a:ln w="28575">
            <a:solidFill>
              <a:srgbClr val="63B1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rgbClr val="63B1B1"/>
                </a:solidFill>
                <a:latin typeface="Open Sans" panose="020B0606030504020204" pitchFamily="34" charset="0"/>
                <a:ea typeface="Open Sans" panose="020B0606030504020204" pitchFamily="34" charset="0"/>
                <a:cs typeface="Open Sans" panose="020B0606030504020204" pitchFamily="34" charset="0"/>
              </a:rPr>
              <a:t>#Not62 Steering Committee</a:t>
            </a:r>
          </a:p>
        </p:txBody>
      </p:sp>
      <p:sp>
        <p:nvSpPr>
          <p:cNvPr id="7" name="TextBox 6">
            <a:extLst>
              <a:ext uri="{FF2B5EF4-FFF2-40B4-BE49-F238E27FC236}">
                <a16:creationId xmlns:a16="http://schemas.microsoft.com/office/drawing/2014/main" id="{F6CBF41B-6622-45BF-8A3D-7F49681B7169}"/>
              </a:ext>
            </a:extLst>
          </p:cNvPr>
          <p:cNvSpPr txBox="1"/>
          <p:nvPr/>
        </p:nvSpPr>
        <p:spPr>
          <a:xfrm>
            <a:off x="883920" y="1275961"/>
            <a:ext cx="2393670" cy="964879"/>
          </a:xfrm>
          <a:prstGeom prst="rect">
            <a:avLst/>
          </a:prstGeom>
          <a:noFill/>
          <a:ln w="28575">
            <a:solidFill>
              <a:srgbClr val="63B1B1"/>
            </a:solidFill>
          </a:ln>
        </p:spPr>
        <p:txBody>
          <a:bodyPr wrap="square" rtlCol="0">
            <a:spAutoFit/>
          </a:bodyPr>
          <a:lstStyle/>
          <a:p>
            <a:r>
              <a:rPr lang="en-US" sz="1200" b="1" dirty="0">
                <a:solidFill>
                  <a:srgbClr val="63B1B1"/>
                </a:solidFill>
                <a:latin typeface="Open Sans" panose="020B0606030504020204" pitchFamily="34" charset="0"/>
                <a:ea typeface="Open Sans" panose="020B0606030504020204" pitchFamily="34" charset="0"/>
                <a:cs typeface="Open Sans" panose="020B0606030504020204" pitchFamily="34" charset="0"/>
              </a:rPr>
              <a:t>+ Community Partners</a:t>
            </a: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a:extLst>
              <a:ext uri="{FF2B5EF4-FFF2-40B4-BE49-F238E27FC236}">
                <a16:creationId xmlns:a16="http://schemas.microsoft.com/office/drawing/2014/main" id="{6C1201B2-EF15-4AE4-9ED9-303248AADCB7}"/>
              </a:ext>
            </a:extLst>
          </p:cNvPr>
          <p:cNvSpPr txBox="1"/>
          <p:nvPr/>
        </p:nvSpPr>
        <p:spPr>
          <a:xfrm>
            <a:off x="8905714" y="1275961"/>
            <a:ext cx="2402364" cy="964879"/>
          </a:xfrm>
          <a:prstGeom prst="rect">
            <a:avLst/>
          </a:prstGeom>
          <a:noFill/>
          <a:ln w="28575">
            <a:solidFill>
              <a:srgbClr val="63B1B1"/>
            </a:solidFill>
          </a:ln>
        </p:spPr>
        <p:txBody>
          <a:bodyPr wrap="square" rtlCol="0">
            <a:spAutoFit/>
          </a:bodyPr>
          <a:lstStyle/>
          <a:p>
            <a:r>
              <a:rPr lang="en-US" sz="1200" b="1" dirty="0">
                <a:solidFill>
                  <a:srgbClr val="63B1B1"/>
                </a:solidFill>
                <a:latin typeface="Open Sans" panose="020B0606030504020204" pitchFamily="34" charset="0"/>
                <a:ea typeface="Open Sans" panose="020B0606030504020204" pitchFamily="34" charset="0"/>
                <a:cs typeface="Open Sans" panose="020B0606030504020204" pitchFamily="34" charset="0"/>
              </a:rPr>
              <a:t>+ Community Partners</a:t>
            </a: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21">
            <a:extLst>
              <a:ext uri="{FF2B5EF4-FFF2-40B4-BE49-F238E27FC236}">
                <a16:creationId xmlns:a16="http://schemas.microsoft.com/office/drawing/2014/main" id="{01CE5E61-F122-437F-B189-FFCD32462A78}"/>
              </a:ext>
            </a:extLst>
          </p:cNvPr>
          <p:cNvSpPr txBox="1"/>
          <p:nvPr/>
        </p:nvSpPr>
        <p:spPr>
          <a:xfrm>
            <a:off x="8905714" y="3472763"/>
            <a:ext cx="2402364" cy="964879"/>
          </a:xfrm>
          <a:prstGeom prst="rect">
            <a:avLst/>
          </a:prstGeom>
          <a:noFill/>
          <a:ln w="28575">
            <a:solidFill>
              <a:srgbClr val="63B1B1"/>
            </a:solidFill>
          </a:ln>
        </p:spPr>
        <p:txBody>
          <a:bodyPr wrap="square" rtlCol="0">
            <a:spAutoFit/>
          </a:bodyPr>
          <a:lstStyle/>
          <a:p>
            <a:r>
              <a:rPr lang="en-US" sz="1200" b="1" dirty="0">
                <a:solidFill>
                  <a:srgbClr val="63B1B1"/>
                </a:solidFill>
                <a:latin typeface="Open Sans" panose="020B0606030504020204" pitchFamily="34" charset="0"/>
                <a:ea typeface="Open Sans" panose="020B0606030504020204" pitchFamily="34" charset="0"/>
                <a:cs typeface="Open Sans" panose="020B0606030504020204" pitchFamily="34" charset="0"/>
              </a:rPr>
              <a:t>+ Community Partners</a:t>
            </a: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24" name="TextBox 23">
            <a:extLst>
              <a:ext uri="{FF2B5EF4-FFF2-40B4-BE49-F238E27FC236}">
                <a16:creationId xmlns:a16="http://schemas.microsoft.com/office/drawing/2014/main" id="{DE027A45-2B90-4595-9981-302CE461DFE4}"/>
              </a:ext>
            </a:extLst>
          </p:cNvPr>
          <p:cNvSpPr txBox="1"/>
          <p:nvPr/>
        </p:nvSpPr>
        <p:spPr>
          <a:xfrm>
            <a:off x="890138" y="2973067"/>
            <a:ext cx="2393670" cy="964879"/>
          </a:xfrm>
          <a:prstGeom prst="rect">
            <a:avLst/>
          </a:prstGeom>
          <a:noFill/>
          <a:ln w="28575">
            <a:solidFill>
              <a:srgbClr val="63B1B1"/>
            </a:solidFill>
          </a:ln>
        </p:spPr>
        <p:txBody>
          <a:bodyPr wrap="square" rtlCol="0">
            <a:spAutoFit/>
          </a:bodyPr>
          <a:lstStyle/>
          <a:p>
            <a:r>
              <a:rPr lang="en-US" sz="1200" b="1" dirty="0">
                <a:solidFill>
                  <a:srgbClr val="63B1B1"/>
                </a:solidFill>
                <a:latin typeface="Open Sans" panose="020B0606030504020204" pitchFamily="34" charset="0"/>
                <a:ea typeface="Open Sans" panose="020B0606030504020204" pitchFamily="34" charset="0"/>
                <a:cs typeface="Open Sans" panose="020B0606030504020204" pitchFamily="34" charset="0"/>
              </a:rPr>
              <a:t>+ Community Partners</a:t>
            </a: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26" name="TextBox 25">
            <a:extLst>
              <a:ext uri="{FF2B5EF4-FFF2-40B4-BE49-F238E27FC236}">
                <a16:creationId xmlns:a16="http://schemas.microsoft.com/office/drawing/2014/main" id="{271CB3F5-69C5-49E6-B10E-268AE4BA5895}"/>
              </a:ext>
            </a:extLst>
          </p:cNvPr>
          <p:cNvSpPr txBox="1"/>
          <p:nvPr/>
        </p:nvSpPr>
        <p:spPr>
          <a:xfrm>
            <a:off x="901156" y="4670173"/>
            <a:ext cx="2393670" cy="964879"/>
          </a:xfrm>
          <a:prstGeom prst="rect">
            <a:avLst/>
          </a:prstGeom>
          <a:noFill/>
          <a:ln w="28575">
            <a:solidFill>
              <a:srgbClr val="63B1B1"/>
            </a:solidFill>
          </a:ln>
        </p:spPr>
        <p:txBody>
          <a:bodyPr wrap="square" rtlCol="0">
            <a:spAutoFit/>
          </a:bodyPr>
          <a:lstStyle/>
          <a:p>
            <a:r>
              <a:rPr lang="en-US" sz="1200" b="1" dirty="0">
                <a:solidFill>
                  <a:srgbClr val="63B1B1"/>
                </a:solidFill>
                <a:latin typeface="Open Sans" panose="020B0606030504020204" pitchFamily="34" charset="0"/>
                <a:ea typeface="Open Sans" panose="020B0606030504020204" pitchFamily="34" charset="0"/>
                <a:cs typeface="Open Sans" panose="020B0606030504020204" pitchFamily="34" charset="0"/>
              </a:rPr>
              <a:t>+ Community Partners</a:t>
            </a: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cxnSp>
        <p:nvCxnSpPr>
          <p:cNvPr id="10" name="Straight Connector 9">
            <a:extLst>
              <a:ext uri="{FF2B5EF4-FFF2-40B4-BE49-F238E27FC236}">
                <a16:creationId xmlns:a16="http://schemas.microsoft.com/office/drawing/2014/main" id="{1E376C01-6CF9-43D7-A8E9-5684AA34194B}"/>
              </a:ext>
            </a:extLst>
          </p:cNvPr>
          <p:cNvCxnSpPr>
            <a:stCxn id="7" idx="3"/>
            <a:endCxn id="2" idx="2"/>
          </p:cNvCxnSpPr>
          <p:nvPr/>
        </p:nvCxnSpPr>
        <p:spPr>
          <a:xfrm>
            <a:off x="3277590" y="1758402"/>
            <a:ext cx="1181558" cy="386459"/>
          </a:xfrm>
          <a:prstGeom prst="line">
            <a:avLst/>
          </a:prstGeom>
          <a:ln w="28575">
            <a:solidFill>
              <a:srgbClr val="63B1B1"/>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9067D22-292D-4A69-96D4-F6CB85891C61}"/>
              </a:ext>
            </a:extLst>
          </p:cNvPr>
          <p:cNvCxnSpPr>
            <a:cxnSpLocks/>
            <a:stCxn id="22" idx="1"/>
          </p:cNvCxnSpPr>
          <p:nvPr/>
        </p:nvCxnSpPr>
        <p:spPr>
          <a:xfrm flipH="1">
            <a:off x="8567902" y="3955204"/>
            <a:ext cx="337811" cy="103883"/>
          </a:xfrm>
          <a:prstGeom prst="line">
            <a:avLst/>
          </a:prstGeom>
          <a:ln w="28575">
            <a:solidFill>
              <a:srgbClr val="63B1B1"/>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3016E5B-5873-42DA-80EB-98C3E2C8D439}"/>
              </a:ext>
            </a:extLst>
          </p:cNvPr>
          <p:cNvCxnSpPr>
            <a:cxnSpLocks/>
            <a:stCxn id="20" idx="1"/>
          </p:cNvCxnSpPr>
          <p:nvPr/>
        </p:nvCxnSpPr>
        <p:spPr>
          <a:xfrm flipH="1">
            <a:off x="8230092" y="1758402"/>
            <a:ext cx="675621" cy="291345"/>
          </a:xfrm>
          <a:prstGeom prst="line">
            <a:avLst/>
          </a:prstGeom>
          <a:ln w="28575">
            <a:solidFill>
              <a:srgbClr val="63B1B1"/>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26B327F-02A2-4AAA-B398-D69AB973B1E9}"/>
              </a:ext>
            </a:extLst>
          </p:cNvPr>
          <p:cNvCxnSpPr>
            <a:cxnSpLocks/>
            <a:stCxn id="26" idx="3"/>
          </p:cNvCxnSpPr>
          <p:nvPr/>
        </p:nvCxnSpPr>
        <p:spPr>
          <a:xfrm>
            <a:off x="3294827" y="5152613"/>
            <a:ext cx="1789111" cy="469076"/>
          </a:xfrm>
          <a:prstGeom prst="line">
            <a:avLst/>
          </a:prstGeom>
          <a:ln w="28575">
            <a:solidFill>
              <a:srgbClr val="63B1B1"/>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93BFCD5-A113-4658-8B6D-3E34BFE133F7}"/>
              </a:ext>
            </a:extLst>
          </p:cNvPr>
          <p:cNvCxnSpPr>
            <a:cxnSpLocks/>
            <a:stCxn id="24" idx="3"/>
          </p:cNvCxnSpPr>
          <p:nvPr/>
        </p:nvCxnSpPr>
        <p:spPr>
          <a:xfrm>
            <a:off x="3283809" y="3455507"/>
            <a:ext cx="396463" cy="152626"/>
          </a:xfrm>
          <a:prstGeom prst="line">
            <a:avLst/>
          </a:prstGeom>
          <a:ln w="28575">
            <a:solidFill>
              <a:srgbClr val="63B1B1"/>
            </a:solidFill>
            <a:prstDash val="sysDot"/>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3F49AD84-8449-4AC9-A111-10BA8F41D037}"/>
              </a:ext>
            </a:extLst>
          </p:cNvPr>
          <p:cNvSpPr>
            <a:spLocks noGrp="1"/>
          </p:cNvSpPr>
          <p:nvPr>
            <p:ph type="ftr" sz="quarter" idx="11"/>
          </p:nvPr>
        </p:nvSpPr>
        <p:spPr/>
        <p:txBody>
          <a:bodyPr anchor="t" anchorCtr="0"/>
          <a:lstStyle/>
          <a:p>
            <a:r>
              <a:rPr lang="en-US" b="1">
                <a:solidFill>
                  <a:srgbClr val="0C4F9E"/>
                </a:solidFill>
                <a:latin typeface="Calibri"/>
                <a:ea typeface="Calibri"/>
                <a:cs typeface="Calibri"/>
              </a:rPr>
              <a:t>Version 4.0  -  July 2026</a:t>
            </a:r>
          </a:p>
        </p:txBody>
      </p:sp>
      <p:sp>
        <p:nvSpPr>
          <p:cNvPr id="18" name="Diagram Caption">
            <a:extLst>
              <a:ext uri="{FF2B5EF4-FFF2-40B4-BE49-F238E27FC236}">
                <a16:creationId xmlns:a16="http://schemas.microsoft.com/office/drawing/2014/main" id="{9DA6C455-1374-4D6C-8342-B3E5B08B5F5A}"/>
              </a:ext>
            </a:extLst>
          </p:cNvPr>
          <p:cNvSpPr txBox="1"/>
          <p:nvPr/>
        </p:nvSpPr>
        <p:spPr>
          <a:xfrm>
            <a:off x="8077200" y="5384800"/>
            <a:ext cx="3606800" cy="685800"/>
          </a:xfrm>
          <a:prstGeom prst="rect">
            <a:avLst/>
          </a:prstGeom>
          <a:noFill/>
        </p:spPr>
        <p:txBody>
          <a:bodyPr vertOverflow="overflow" vert="horz" wrap="square" rtlCol="0" anchor="ctr" anchorCtr="0">
            <a:noAutofit/>
          </a:bodyPr>
          <a:lstStyle/>
          <a:p>
            <a:pPr algn="l"/>
            <a:r>
              <a:rPr lang="en-US" sz="1200" i="1">
                <a:solidFill>
                  <a:srgbClr val="2E7D7D"/>
                </a:solidFill>
                <a:latin typeface="Open Sans"/>
                <a:ea typeface="Open Sans"/>
                <a:cs typeface="Open Sans"/>
              </a:rPr>
              <a:t>The five Action Area Subcommittees report to the #Not62 Steering Committee.</a:t>
            </a:r>
          </a:p>
        </p:txBody>
      </p:sp>
    </p:spTree>
    <p:extLst>
      <p:ext uri="{BB962C8B-B14F-4D97-AF65-F5344CB8AC3E}">
        <p14:creationId xmlns:p14="http://schemas.microsoft.com/office/powerpoint/2010/main" val="27323478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C572B-2EB3-1224-478B-726F80751BDC}"/>
              </a:ext>
            </a:extLst>
          </p:cNvPr>
          <p:cNvSpPr>
            <a:spLocks noGrp="1"/>
          </p:cNvSpPr>
          <p:nvPr>
            <p:ph type="title"/>
          </p:nvPr>
        </p:nvSpPr>
        <p:spPr/>
        <p:txBody>
          <a:bodyPr/>
          <a:lstStyle/>
          <a:p>
            <a:pPr algn="l">
              <a:buNone/>
            </a:pPr>
            <a:r>
              <a:rPr lang="en-US" sz="3200" b="1" dirty="0">
                <a:solidFill>
                  <a:srgbClr val="0C4F9E"/>
                </a:solidFill>
              </a:rPr>
              <a:t>Partner Organizations &amp; Websites</a:t>
            </a:r>
          </a:p>
        </p:txBody>
      </p:sp>
      <p:pic>
        <p:nvPicPr>
          <p:cNvPr id="4" name="Copied Picture 4" descr="A picture containing text&#10;&#10;Description automatically generated">
            <a:extLst>
              <a:ext uri="{FF2B5EF4-FFF2-40B4-BE49-F238E27FC236}">
                <a16:creationId xmlns:a16="http://schemas.microsoft.com/office/drawing/2014/main" id="{CF41E6C4-778A-44EC-8D28-2B16D77163DF}"/>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61999" y="1429905"/>
            <a:ext cx="1695034" cy="1187450"/>
          </a:xfrm>
          <a:prstGeom prst="rect">
            <a:avLst/>
          </a:prstGeom>
        </p:spPr>
      </p:pic>
      <p:pic>
        <p:nvPicPr>
          <p:cNvPr id="5" name="Copied Picture 5" descr="Diagram&#10;&#10;Description automatically generated">
            <a:extLst>
              <a:ext uri="{FF2B5EF4-FFF2-40B4-BE49-F238E27FC236}">
                <a16:creationId xmlns:a16="http://schemas.microsoft.com/office/drawing/2014/main" id="{7F69708A-3A24-4BC4-8077-3EEB3BCEDF37}"/>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182504" y="1489673"/>
            <a:ext cx="1008495" cy="1031950"/>
          </a:xfrm>
          <a:prstGeom prst="rect">
            <a:avLst/>
          </a:prstGeom>
        </p:spPr>
      </p:pic>
      <p:pic>
        <p:nvPicPr>
          <p:cNvPr id="6" name="Copied Picture 6" descr="See related image detail. Albert Einstein College of Medicine - Leadership Team | The Org">
            <a:extLst>
              <a:ext uri="{FF2B5EF4-FFF2-40B4-BE49-F238E27FC236}">
                <a16:creationId xmlns:a16="http://schemas.microsoft.com/office/drawing/2014/main" id="{9C74101B-135F-18D4-A70E-EA163F1C18AD}"/>
              </a:ext>
            </a:extLst>
          </p:cNvPr>
          <p:cNvPicPr>
            <a:picLocks noChangeAspect="1"/>
          </p:cNvPicPr>
          <p:nvPr/>
        </p:nvPicPr>
        <p:blipFill>
          <a:blip r:embed="rId4"/>
          <a:stretch>
            <a:fillRect/>
          </a:stretch>
        </p:blipFill>
        <p:spPr>
          <a:xfrm>
            <a:off x="5440979" y="1537811"/>
            <a:ext cx="1597961" cy="1111287"/>
          </a:xfrm>
          <a:prstGeom prst="rect">
            <a:avLst/>
          </a:prstGeom>
        </p:spPr>
      </p:pic>
      <p:pic>
        <p:nvPicPr>
          <p:cNvPr id="7" name="Copied Picture 7">
            <a:extLst>
              <a:ext uri="{FF2B5EF4-FFF2-40B4-BE49-F238E27FC236}">
                <a16:creationId xmlns:a16="http://schemas.microsoft.com/office/drawing/2014/main" id="{1F262C0D-CE64-3729-2EA8-322105CDF284}"/>
              </a:ext>
            </a:extLst>
          </p:cNvPr>
          <p:cNvPicPr>
            <a:picLocks noChangeAspect="1"/>
          </p:cNvPicPr>
          <p:nvPr/>
        </p:nvPicPr>
        <p:blipFill>
          <a:blip r:embed="rId5"/>
          <a:stretch>
            <a:fillRect/>
          </a:stretch>
        </p:blipFill>
        <p:spPr>
          <a:xfrm>
            <a:off x="7698555" y="1403312"/>
            <a:ext cx="1243030" cy="1111287"/>
          </a:xfrm>
          <a:prstGeom prst="rect">
            <a:avLst/>
          </a:prstGeom>
        </p:spPr>
      </p:pic>
      <p:pic>
        <p:nvPicPr>
          <p:cNvPr id="8" name="Copied Picture 8" descr="Shirts – Green Bronx Machine">
            <a:extLst>
              <a:ext uri="{FF2B5EF4-FFF2-40B4-BE49-F238E27FC236}">
                <a16:creationId xmlns:a16="http://schemas.microsoft.com/office/drawing/2014/main" id="{B83000B6-1163-AB83-81D0-B3F656C812E5}"/>
              </a:ext>
            </a:extLst>
          </p:cNvPr>
          <p:cNvPicPr>
            <a:picLocks noChangeAspect="1"/>
          </p:cNvPicPr>
          <p:nvPr/>
        </p:nvPicPr>
        <p:blipFill>
          <a:blip r:embed="rId6"/>
          <a:stretch>
            <a:fillRect/>
          </a:stretch>
        </p:blipFill>
        <p:spPr>
          <a:xfrm>
            <a:off x="9029700" y="537210"/>
            <a:ext cx="3419441" cy="2663189"/>
          </a:xfrm>
          <a:prstGeom prst="rect">
            <a:avLst/>
          </a:prstGeom>
        </p:spPr>
      </p:pic>
      <p:pic>
        <p:nvPicPr>
          <p:cNvPr id="9" name="Copied Picture 9">
            <a:extLst>
              <a:ext uri="{FF2B5EF4-FFF2-40B4-BE49-F238E27FC236}">
                <a16:creationId xmlns:a16="http://schemas.microsoft.com/office/drawing/2014/main" id="{F8DF268D-24DA-CF9C-6240-1D867BCF687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2000" y="3872484"/>
            <a:ext cx="2133600" cy="483616"/>
          </a:xfrm>
          <a:prstGeom prst="rect">
            <a:avLst/>
          </a:prstGeom>
        </p:spPr>
      </p:pic>
      <p:pic>
        <p:nvPicPr>
          <p:cNvPr id="10" name="Copied Picture 10" descr="Lehman College Logo">
            <a:extLst>
              <a:ext uri="{FF2B5EF4-FFF2-40B4-BE49-F238E27FC236}">
                <a16:creationId xmlns:a16="http://schemas.microsoft.com/office/drawing/2014/main" id="{1BE8D6F4-4D82-A9D8-60C8-B8862C5F385D}"/>
              </a:ext>
            </a:extLst>
          </p:cNvPr>
          <p:cNvPicPr>
            <a:picLocks noChangeAspect="1"/>
          </p:cNvPicPr>
          <p:nvPr/>
        </p:nvPicPr>
        <p:blipFill>
          <a:blip r:embed="rId8"/>
          <a:stretch>
            <a:fillRect/>
          </a:stretch>
        </p:blipFill>
        <p:spPr>
          <a:xfrm>
            <a:off x="3048000" y="3810000"/>
            <a:ext cx="1744133" cy="508000"/>
          </a:xfrm>
          <a:prstGeom prst="rect">
            <a:avLst/>
          </a:prstGeom>
        </p:spPr>
      </p:pic>
      <p:pic>
        <p:nvPicPr>
          <p:cNvPr id="11" name="Copied Picture 11" descr="Hostos Community College logo">
            <a:extLst>
              <a:ext uri="{FF2B5EF4-FFF2-40B4-BE49-F238E27FC236}">
                <a16:creationId xmlns:a16="http://schemas.microsoft.com/office/drawing/2014/main" id="{1D4E2F6A-C44B-CF02-4BCF-51248423F1C1}"/>
              </a:ext>
            </a:extLst>
          </p:cNvPr>
          <p:cNvPicPr>
            <a:picLocks noChangeAspect="1"/>
          </p:cNvPicPr>
          <p:nvPr/>
        </p:nvPicPr>
        <p:blipFill>
          <a:blip r:embed="rId9"/>
          <a:srcRect r="21000"/>
          <a:stretch>
            <a:fillRect/>
          </a:stretch>
        </p:blipFill>
        <p:spPr>
          <a:xfrm>
            <a:off x="5181600" y="3690828"/>
            <a:ext cx="2006600" cy="846928"/>
          </a:xfrm>
          <a:prstGeom prst="rect">
            <a:avLst/>
          </a:prstGeom>
        </p:spPr>
      </p:pic>
      <p:pic>
        <p:nvPicPr>
          <p:cNvPr id="12" name="Copied Picture 12" descr="A screenshot of a computer&#10;&#10;Description automatically generated with low confidence">
            <a:extLst>
              <a:ext uri="{FF2B5EF4-FFF2-40B4-BE49-F238E27FC236}">
                <a16:creationId xmlns:a16="http://schemas.microsoft.com/office/drawing/2014/main" id="{5A7E7A63-9D1F-4484-8489-172C383D8252}"/>
              </a:ext>
            </a:extLst>
          </p:cNvPr>
          <p:cNvPicPr>
            <a:picLocks noChangeAspect="1"/>
          </p:cNvPicPr>
          <p:nvPr/>
        </p:nvPicPr>
        <p:blipFill>
          <a:blip r:embed="rId10">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620000" y="3810000"/>
            <a:ext cx="1546860" cy="622300"/>
          </a:xfrm>
          <a:prstGeom prst="rect">
            <a:avLst/>
          </a:prstGeom>
        </p:spPr>
      </p:pic>
      <p:pic>
        <p:nvPicPr>
          <p:cNvPr id="13" name="Copied Picture 13" descr="Logo&#10;&#10;Description automatically generated">
            <a:extLst>
              <a:ext uri="{FF2B5EF4-FFF2-40B4-BE49-F238E27FC236}">
                <a16:creationId xmlns:a16="http://schemas.microsoft.com/office/drawing/2014/main" id="{A758EC7B-48C2-407D-BEA5-3A86AE23D925}"/>
              </a:ext>
            </a:extLst>
          </p:cNvPr>
          <p:cNvPicPr>
            <a:picLocks noChangeAspect="1"/>
          </p:cNvPicPr>
          <p:nvPr/>
        </p:nvPicPr>
        <p:blipFill>
          <a:blip r:embed="rId11">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601200" y="3810000"/>
            <a:ext cx="1405466" cy="508000"/>
          </a:xfrm>
          <a:prstGeom prst="rect">
            <a:avLst/>
          </a:prstGeom>
        </p:spPr>
      </p:pic>
      <p:sp>
        <p:nvSpPr>
          <p:cNvPr id="14" name="TextBox 13">
            <a:extLst>
              <a:ext uri="{FF2B5EF4-FFF2-40B4-BE49-F238E27FC236}">
                <a16:creationId xmlns:a16="http://schemas.microsoft.com/office/drawing/2014/main" id="{0FC93998-DD3D-458E-91E3-728652B751AB}"/>
              </a:ext>
            </a:extLst>
          </p:cNvPr>
          <p:cNvSpPr txBox="1"/>
          <p:nvPr/>
        </p:nvSpPr>
        <p:spPr>
          <a:xfrm>
            <a:off x="762000" y="2667000"/>
            <a:ext cx="2133600" cy="889000"/>
          </a:xfrm>
          <a:prstGeom prst="rect">
            <a:avLst/>
          </a:prstGeom>
          <a:noFill/>
        </p:spPr>
        <p:txBody>
          <a:bodyPr vertOverflow="overflow" vert="horz" wrap="square" rtlCol="0" anchor="t">
            <a:noAutofit/>
          </a:bodyPr>
          <a:lstStyle/>
          <a:p>
            <a:pPr algn="l">
              <a:lnSpc>
                <a:spcPts val="1500"/>
              </a:lnSpc>
              <a:buNone/>
            </a:pPr>
            <a:r>
              <a:rPr lang="en-US" sz="1400" b="1" dirty="0">
                <a:solidFill>
                  <a:srgbClr val="1A1A1A"/>
                </a:solidFill>
              </a:rPr>
              <a:t>Bronx Health REACH</a:t>
            </a:r>
          </a:p>
          <a:p>
            <a:pPr algn="l">
              <a:lnSpc>
                <a:spcPts val="1500"/>
              </a:lnSpc>
              <a:spcBef>
                <a:spcPts val="200"/>
              </a:spcBef>
              <a:buNone/>
            </a:pPr>
            <a:r>
              <a:rPr lang="en-US" sz="1400" dirty="0">
                <a:solidFill>
                  <a:srgbClr val="0C4F9E"/>
                </a:solidFill>
              </a:rPr>
              <a:t>bronxhealthreach.org</a:t>
            </a:r>
          </a:p>
        </p:txBody>
      </p:sp>
      <p:sp>
        <p:nvSpPr>
          <p:cNvPr id="15" name="TextBox 14">
            <a:extLst>
              <a:ext uri="{FF2B5EF4-FFF2-40B4-BE49-F238E27FC236}">
                <a16:creationId xmlns:a16="http://schemas.microsoft.com/office/drawing/2014/main" id="{E0B60DDD-2F8C-4700-B56A-053A8D650D61}"/>
              </a:ext>
            </a:extLst>
          </p:cNvPr>
          <p:cNvSpPr txBox="1"/>
          <p:nvPr/>
        </p:nvSpPr>
        <p:spPr>
          <a:xfrm>
            <a:off x="3048000" y="2667000"/>
            <a:ext cx="2133600" cy="889000"/>
          </a:xfrm>
          <a:prstGeom prst="rect">
            <a:avLst/>
          </a:prstGeom>
          <a:noFill/>
        </p:spPr>
        <p:txBody>
          <a:bodyPr vertOverflow="overflow" vert="horz" wrap="square" rtlCol="0" anchor="t">
            <a:noAutofit/>
          </a:bodyPr>
          <a:lstStyle/>
          <a:p>
            <a:pPr algn="l">
              <a:lnSpc>
                <a:spcPts val="1500"/>
              </a:lnSpc>
              <a:buNone/>
            </a:pPr>
            <a:r>
              <a:rPr lang="en-US" sz="1400" b="1" dirty="0">
                <a:solidFill>
                  <a:srgbClr val="1A1A1A"/>
                </a:solidFill>
              </a:rPr>
              <a:t>Bronx Borough President's Office</a:t>
            </a:r>
          </a:p>
          <a:p>
            <a:pPr algn="l">
              <a:lnSpc>
                <a:spcPts val="1500"/>
              </a:lnSpc>
              <a:spcBef>
                <a:spcPts val="200"/>
              </a:spcBef>
              <a:buNone/>
            </a:pPr>
            <a:r>
              <a:rPr lang="en-US" sz="1400" dirty="0">
                <a:solidFill>
                  <a:srgbClr val="0C4F9E"/>
                </a:solidFill>
              </a:rPr>
              <a:t>bronxboropres.nyc.gov</a:t>
            </a:r>
          </a:p>
        </p:txBody>
      </p:sp>
      <p:sp>
        <p:nvSpPr>
          <p:cNvPr id="16" name="TextBox 15">
            <a:extLst>
              <a:ext uri="{FF2B5EF4-FFF2-40B4-BE49-F238E27FC236}">
                <a16:creationId xmlns:a16="http://schemas.microsoft.com/office/drawing/2014/main" id="{B1A4320D-7F10-4A1F-B521-B98B16F27E66}"/>
              </a:ext>
            </a:extLst>
          </p:cNvPr>
          <p:cNvSpPr txBox="1"/>
          <p:nvPr/>
        </p:nvSpPr>
        <p:spPr>
          <a:xfrm>
            <a:off x="5334000" y="2667000"/>
            <a:ext cx="2133600" cy="889000"/>
          </a:xfrm>
          <a:prstGeom prst="rect">
            <a:avLst/>
          </a:prstGeom>
          <a:noFill/>
        </p:spPr>
        <p:txBody>
          <a:bodyPr vertOverflow="overflow" vert="horz" wrap="square" rtlCol="0" anchor="t">
            <a:noAutofit/>
          </a:bodyPr>
          <a:lstStyle/>
          <a:p>
            <a:pPr algn="l">
              <a:lnSpc>
                <a:spcPts val="1500"/>
              </a:lnSpc>
              <a:buNone/>
            </a:pPr>
            <a:r>
              <a:rPr lang="en-US" sz="1400" b="1" dirty="0">
                <a:solidFill>
                  <a:srgbClr val="1A1A1A"/>
                </a:solidFill>
              </a:rPr>
              <a:t>Montefiore Einstein</a:t>
            </a:r>
          </a:p>
          <a:p>
            <a:pPr algn="l">
              <a:lnSpc>
                <a:spcPts val="1500"/>
              </a:lnSpc>
              <a:spcBef>
                <a:spcPts val="200"/>
              </a:spcBef>
              <a:buNone/>
            </a:pPr>
            <a:r>
              <a:rPr lang="en-US" sz="1400" dirty="0">
                <a:solidFill>
                  <a:srgbClr val="0C4F9E"/>
                </a:solidFill>
              </a:rPr>
              <a:t>montefioreeinstein.org</a:t>
            </a:r>
          </a:p>
        </p:txBody>
      </p:sp>
      <p:sp>
        <p:nvSpPr>
          <p:cNvPr id="17" name="TextBox 16">
            <a:extLst>
              <a:ext uri="{FF2B5EF4-FFF2-40B4-BE49-F238E27FC236}">
                <a16:creationId xmlns:a16="http://schemas.microsoft.com/office/drawing/2014/main" id="{073D2BE3-F22D-4D1E-95A6-26ADD708CDED}"/>
              </a:ext>
            </a:extLst>
          </p:cNvPr>
          <p:cNvSpPr txBox="1"/>
          <p:nvPr/>
        </p:nvSpPr>
        <p:spPr>
          <a:xfrm>
            <a:off x="7620000" y="2667000"/>
            <a:ext cx="2133600" cy="889000"/>
          </a:xfrm>
          <a:prstGeom prst="rect">
            <a:avLst/>
          </a:prstGeom>
          <a:noFill/>
        </p:spPr>
        <p:txBody>
          <a:bodyPr vertOverflow="overflow" vert="horz" wrap="square" rtlCol="0" anchor="t">
            <a:noAutofit/>
          </a:bodyPr>
          <a:lstStyle/>
          <a:p>
            <a:pPr algn="l">
              <a:lnSpc>
                <a:spcPts val="1500"/>
              </a:lnSpc>
              <a:buNone/>
            </a:pPr>
            <a:r>
              <a:rPr lang="en-US" sz="1400" b="1" dirty="0">
                <a:solidFill>
                  <a:srgbClr val="1A1A1A"/>
                </a:solidFill>
              </a:rPr>
              <a:t>SBH Health System</a:t>
            </a:r>
          </a:p>
          <a:p>
            <a:pPr algn="l">
              <a:lnSpc>
                <a:spcPts val="1500"/>
              </a:lnSpc>
              <a:spcBef>
                <a:spcPts val="200"/>
              </a:spcBef>
              <a:buNone/>
            </a:pPr>
            <a:r>
              <a:rPr lang="en-US" sz="1400" dirty="0">
                <a:solidFill>
                  <a:srgbClr val="0C4F9E"/>
                </a:solidFill>
              </a:rPr>
              <a:t>sbhny.org</a:t>
            </a:r>
          </a:p>
        </p:txBody>
      </p:sp>
      <p:sp>
        <p:nvSpPr>
          <p:cNvPr id="18" name="TextBox 17">
            <a:extLst>
              <a:ext uri="{FF2B5EF4-FFF2-40B4-BE49-F238E27FC236}">
                <a16:creationId xmlns:a16="http://schemas.microsoft.com/office/drawing/2014/main" id="{CBAFD76B-BD48-4976-8890-D4E962659C61}"/>
              </a:ext>
            </a:extLst>
          </p:cNvPr>
          <p:cNvSpPr txBox="1"/>
          <p:nvPr/>
        </p:nvSpPr>
        <p:spPr>
          <a:xfrm>
            <a:off x="9601200" y="2667000"/>
            <a:ext cx="2362200" cy="889000"/>
          </a:xfrm>
          <a:prstGeom prst="rect">
            <a:avLst/>
          </a:prstGeom>
          <a:noFill/>
        </p:spPr>
        <p:txBody>
          <a:bodyPr vertOverflow="overflow" vert="horz" wrap="square" rtlCol="0" anchor="t">
            <a:noAutofit/>
          </a:bodyPr>
          <a:lstStyle/>
          <a:p>
            <a:pPr algn="l">
              <a:lnSpc>
                <a:spcPts val="1500"/>
              </a:lnSpc>
              <a:buNone/>
            </a:pPr>
            <a:r>
              <a:rPr lang="en-US" sz="1400" b="1" dirty="0">
                <a:solidFill>
                  <a:srgbClr val="1A1A1A"/>
                </a:solidFill>
              </a:rPr>
              <a:t>Green Bronx Machine</a:t>
            </a:r>
          </a:p>
          <a:p>
            <a:pPr algn="l">
              <a:lnSpc>
                <a:spcPts val="1500"/>
              </a:lnSpc>
              <a:spcBef>
                <a:spcPts val="200"/>
              </a:spcBef>
              <a:buNone/>
            </a:pPr>
            <a:r>
              <a:rPr lang="en-US" sz="1400" dirty="0">
                <a:solidFill>
                  <a:srgbClr val="0C4F9E"/>
                </a:solidFill>
              </a:rPr>
              <a:t>greenbronxmachine.org</a:t>
            </a:r>
          </a:p>
        </p:txBody>
      </p:sp>
      <p:sp>
        <p:nvSpPr>
          <p:cNvPr id="19" name="TextBox 18">
            <a:extLst>
              <a:ext uri="{FF2B5EF4-FFF2-40B4-BE49-F238E27FC236}">
                <a16:creationId xmlns:a16="http://schemas.microsoft.com/office/drawing/2014/main" id="{ABDFD76C-73B5-46F4-A837-D57524328F86}"/>
              </a:ext>
            </a:extLst>
          </p:cNvPr>
          <p:cNvSpPr txBox="1"/>
          <p:nvPr/>
        </p:nvSpPr>
        <p:spPr>
          <a:xfrm>
            <a:off x="762000" y="4470400"/>
            <a:ext cx="2133600" cy="889000"/>
          </a:xfrm>
          <a:prstGeom prst="rect">
            <a:avLst/>
          </a:prstGeom>
          <a:noFill/>
        </p:spPr>
        <p:txBody>
          <a:bodyPr vertOverflow="overflow" vert="horz" wrap="square" rtlCol="0" anchor="t">
            <a:noAutofit/>
          </a:bodyPr>
          <a:lstStyle/>
          <a:p>
            <a:pPr algn="l">
              <a:lnSpc>
                <a:spcPts val="1500"/>
              </a:lnSpc>
              <a:buNone/>
            </a:pPr>
            <a:r>
              <a:rPr lang="en-US" sz="1400" b="1" dirty="0">
                <a:solidFill>
                  <a:srgbClr val="1A1A1A"/>
                </a:solidFill>
              </a:rPr>
              <a:t>Highbridge CDC</a:t>
            </a:r>
          </a:p>
          <a:p>
            <a:pPr algn="l">
              <a:lnSpc>
                <a:spcPts val="1500"/>
              </a:lnSpc>
              <a:spcBef>
                <a:spcPts val="200"/>
              </a:spcBef>
              <a:buNone/>
            </a:pPr>
            <a:r>
              <a:rPr lang="en-US" sz="1400" dirty="0">
                <a:solidFill>
                  <a:srgbClr val="0C4F9E"/>
                </a:solidFill>
              </a:rPr>
              <a:t>hcdcny.com</a:t>
            </a:r>
          </a:p>
        </p:txBody>
      </p:sp>
      <p:sp>
        <p:nvSpPr>
          <p:cNvPr id="20" name="TextBox 19">
            <a:extLst>
              <a:ext uri="{FF2B5EF4-FFF2-40B4-BE49-F238E27FC236}">
                <a16:creationId xmlns:a16="http://schemas.microsoft.com/office/drawing/2014/main" id="{292236FC-4C57-48E9-A5A9-2D2A472C02AE}"/>
              </a:ext>
            </a:extLst>
          </p:cNvPr>
          <p:cNvSpPr txBox="1"/>
          <p:nvPr/>
        </p:nvSpPr>
        <p:spPr>
          <a:xfrm>
            <a:off x="3048000" y="4470400"/>
            <a:ext cx="2133600" cy="889000"/>
          </a:xfrm>
          <a:prstGeom prst="rect">
            <a:avLst/>
          </a:prstGeom>
          <a:noFill/>
        </p:spPr>
        <p:txBody>
          <a:bodyPr vertOverflow="overflow" vert="horz" wrap="square" rtlCol="0" anchor="t">
            <a:noAutofit/>
          </a:bodyPr>
          <a:lstStyle/>
          <a:p>
            <a:pPr algn="l">
              <a:lnSpc>
                <a:spcPts val="1500"/>
              </a:lnSpc>
              <a:buNone/>
            </a:pPr>
            <a:r>
              <a:rPr lang="en-US" sz="1400" b="1" dirty="0">
                <a:solidFill>
                  <a:srgbClr val="1A1A1A"/>
                </a:solidFill>
              </a:rPr>
              <a:t>Lehman College (CUNY)</a:t>
            </a:r>
          </a:p>
          <a:p>
            <a:pPr algn="l">
              <a:lnSpc>
                <a:spcPts val="1500"/>
              </a:lnSpc>
              <a:spcBef>
                <a:spcPts val="200"/>
              </a:spcBef>
              <a:buNone/>
            </a:pPr>
            <a:r>
              <a:rPr lang="en-US" sz="1400" dirty="0">
                <a:solidFill>
                  <a:srgbClr val="0C4F9E"/>
                </a:solidFill>
              </a:rPr>
              <a:t>lehman.edu</a:t>
            </a:r>
          </a:p>
        </p:txBody>
      </p:sp>
      <p:sp>
        <p:nvSpPr>
          <p:cNvPr id="21" name="TextBox 20">
            <a:extLst>
              <a:ext uri="{FF2B5EF4-FFF2-40B4-BE49-F238E27FC236}">
                <a16:creationId xmlns:a16="http://schemas.microsoft.com/office/drawing/2014/main" id="{2BAC30AB-5576-470E-9F2D-089D3A0D8EC3}"/>
              </a:ext>
            </a:extLst>
          </p:cNvPr>
          <p:cNvSpPr txBox="1"/>
          <p:nvPr/>
        </p:nvSpPr>
        <p:spPr>
          <a:xfrm>
            <a:off x="5334000" y="4470400"/>
            <a:ext cx="2133600" cy="889000"/>
          </a:xfrm>
          <a:prstGeom prst="rect">
            <a:avLst/>
          </a:prstGeom>
          <a:noFill/>
        </p:spPr>
        <p:txBody>
          <a:bodyPr vertOverflow="overflow" vert="horz" wrap="square" rtlCol="0" anchor="t">
            <a:noAutofit/>
          </a:bodyPr>
          <a:lstStyle/>
          <a:p>
            <a:pPr algn="l">
              <a:lnSpc>
                <a:spcPts val="1500"/>
              </a:lnSpc>
              <a:buNone/>
            </a:pPr>
            <a:r>
              <a:rPr lang="en-US" sz="1400" b="1" dirty="0">
                <a:solidFill>
                  <a:srgbClr val="1A1A1A"/>
                </a:solidFill>
              </a:rPr>
              <a:t>Hostos Community College (CUNY)</a:t>
            </a:r>
          </a:p>
          <a:p>
            <a:pPr algn="l">
              <a:lnSpc>
                <a:spcPts val="1500"/>
              </a:lnSpc>
              <a:spcBef>
                <a:spcPts val="200"/>
              </a:spcBef>
              <a:buNone/>
            </a:pPr>
            <a:r>
              <a:rPr lang="en-US" sz="1400" dirty="0">
                <a:solidFill>
                  <a:srgbClr val="0C4F9E"/>
                </a:solidFill>
              </a:rPr>
              <a:t>hostos.cuny.edu</a:t>
            </a:r>
          </a:p>
        </p:txBody>
      </p:sp>
      <p:sp>
        <p:nvSpPr>
          <p:cNvPr id="22" name="TextBox 21">
            <a:extLst>
              <a:ext uri="{FF2B5EF4-FFF2-40B4-BE49-F238E27FC236}">
                <a16:creationId xmlns:a16="http://schemas.microsoft.com/office/drawing/2014/main" id="{3EF860E0-898A-46A6-A3EA-EFEE3BF3FE59}"/>
              </a:ext>
            </a:extLst>
          </p:cNvPr>
          <p:cNvSpPr txBox="1"/>
          <p:nvPr/>
        </p:nvSpPr>
        <p:spPr>
          <a:xfrm>
            <a:off x="7620000" y="4470400"/>
            <a:ext cx="2133600" cy="889000"/>
          </a:xfrm>
          <a:prstGeom prst="rect">
            <a:avLst/>
          </a:prstGeom>
          <a:noFill/>
        </p:spPr>
        <p:txBody>
          <a:bodyPr vertOverflow="overflow" vert="horz" wrap="square" rtlCol="0" anchor="t">
            <a:noAutofit/>
          </a:bodyPr>
          <a:lstStyle/>
          <a:p>
            <a:pPr algn="l">
              <a:lnSpc>
                <a:spcPts val="1500"/>
              </a:lnSpc>
              <a:buNone/>
            </a:pPr>
            <a:r>
              <a:rPr lang="en-US" sz="1400" b="1" dirty="0">
                <a:solidFill>
                  <a:srgbClr val="1A1A1A"/>
                </a:solidFill>
              </a:rPr>
              <a:t>NYC Dept. of Health</a:t>
            </a:r>
          </a:p>
          <a:p>
            <a:pPr algn="l">
              <a:lnSpc>
                <a:spcPts val="1500"/>
              </a:lnSpc>
              <a:buNone/>
            </a:pPr>
            <a:r>
              <a:rPr lang="en-US" sz="1400" dirty="0">
                <a:solidFill>
                  <a:srgbClr val="0C4F9E"/>
                </a:solidFill>
              </a:rPr>
              <a:t>nyc.gov/health</a:t>
            </a:r>
          </a:p>
        </p:txBody>
      </p:sp>
      <p:sp>
        <p:nvSpPr>
          <p:cNvPr id="23" name="TextBox 22">
            <a:extLst>
              <a:ext uri="{FF2B5EF4-FFF2-40B4-BE49-F238E27FC236}">
                <a16:creationId xmlns:a16="http://schemas.microsoft.com/office/drawing/2014/main" id="{81EA69C6-B3E9-4B1A-B944-EFBBE1AB2656}"/>
              </a:ext>
            </a:extLst>
          </p:cNvPr>
          <p:cNvSpPr txBox="1"/>
          <p:nvPr/>
        </p:nvSpPr>
        <p:spPr>
          <a:xfrm>
            <a:off x="9601200" y="4470400"/>
            <a:ext cx="2362200" cy="889000"/>
          </a:xfrm>
          <a:prstGeom prst="rect">
            <a:avLst/>
          </a:prstGeom>
          <a:noFill/>
        </p:spPr>
        <p:txBody>
          <a:bodyPr vertOverflow="overflow" vert="horz" wrap="square" rtlCol="0" anchor="t">
            <a:noAutofit/>
          </a:bodyPr>
          <a:lstStyle/>
          <a:p>
            <a:pPr algn="l">
              <a:lnSpc>
                <a:spcPts val="1500"/>
              </a:lnSpc>
              <a:buNone/>
            </a:pPr>
            <a:r>
              <a:rPr lang="en-US" sz="1400" b="1" dirty="0">
                <a:solidFill>
                  <a:srgbClr val="1A1A1A"/>
                </a:solidFill>
              </a:rPr>
              <a:t>Essen Health Care</a:t>
            </a:r>
          </a:p>
          <a:p>
            <a:pPr algn="l">
              <a:lnSpc>
                <a:spcPts val="1500"/>
              </a:lnSpc>
              <a:spcBef>
                <a:spcPts val="200"/>
              </a:spcBef>
              <a:buNone/>
            </a:pPr>
            <a:r>
              <a:rPr lang="en-US" sz="1400" dirty="0">
                <a:solidFill>
                  <a:srgbClr val="0C4F9E"/>
                </a:solidFill>
              </a:rPr>
              <a:t>essenhealthcare.com</a:t>
            </a:r>
          </a:p>
        </p:txBody>
      </p:sp>
      <p:sp>
        <p:nvSpPr>
          <p:cNvPr id="24" name="TextBox HH">
            <a:extLst>
              <a:ext uri="{FF2B5EF4-FFF2-40B4-BE49-F238E27FC236}">
                <a16:creationId xmlns:a16="http://schemas.microsoft.com/office/drawing/2014/main" id="{DBE529BD-1DBE-41E7-8CE5-4EC552C03A0A}"/>
              </a:ext>
            </a:extLst>
          </p:cNvPr>
          <p:cNvSpPr txBox="1"/>
          <p:nvPr/>
        </p:nvSpPr>
        <p:spPr>
          <a:xfrm>
            <a:off x="762000" y="5892800"/>
            <a:ext cx="3810000" cy="533400"/>
          </a:xfrm>
          <a:prstGeom prst="rect">
            <a:avLst/>
          </a:prstGeom>
          <a:noFill/>
        </p:spPr>
        <p:txBody>
          <a:bodyPr vertOverflow="overflow" vert="horz" wrap="square" rtlCol="0" anchor="t">
            <a:spAutoFit/>
          </a:bodyPr>
          <a:lstStyle/>
          <a:p>
            <a:pPr>
              <a:lnSpc>
                <a:spcPts val="1500"/>
              </a:lnSpc>
            </a:pPr>
            <a:endParaRPr lang="en-US" sz="1400" b="1" dirty="0">
              <a:solidFill>
                <a:srgbClr val="1A1A1A"/>
              </a:solidFill>
            </a:endParaRPr>
          </a:p>
          <a:p>
            <a:pPr algn="l">
              <a:lnSpc>
                <a:spcPts val="1500"/>
              </a:lnSpc>
              <a:buNone/>
            </a:pPr>
            <a:endParaRPr lang="en-US" sz="1400" b="1" dirty="0">
              <a:solidFill>
                <a:srgbClr val="1A1A1A"/>
              </a:solidFill>
            </a:endParaRPr>
          </a:p>
          <a:p>
            <a:pPr algn="l">
              <a:lnSpc>
                <a:spcPts val="1500"/>
              </a:lnSpc>
              <a:buNone/>
            </a:pPr>
            <a:r>
              <a:rPr lang="en-US" sz="1400" b="1" dirty="0">
                <a:solidFill>
                  <a:srgbClr val="1A1A1A"/>
                </a:solidFill>
              </a:rPr>
              <a:t>NYC Health + Hospitals / Lincoln</a:t>
            </a:r>
          </a:p>
          <a:p>
            <a:pPr algn="l">
              <a:lnSpc>
                <a:spcPts val="1500"/>
              </a:lnSpc>
              <a:spcBef>
                <a:spcPts val="200"/>
              </a:spcBef>
              <a:buNone/>
            </a:pPr>
            <a:r>
              <a:rPr lang="en-US" sz="1400" dirty="0">
                <a:solidFill>
                  <a:srgbClr val="0C4F9E"/>
                </a:solidFill>
              </a:rPr>
              <a:t>nychealthandhospitals.org/lincoln</a:t>
            </a:r>
          </a:p>
        </p:txBody>
      </p:sp>
      <p:sp>
        <p:nvSpPr>
          <p:cNvPr id="25" name="Divider">
            <a:extLst>
              <a:ext uri="{FF2B5EF4-FFF2-40B4-BE49-F238E27FC236}">
                <a16:creationId xmlns:a16="http://schemas.microsoft.com/office/drawing/2014/main" id="{AEF413D9-48B5-4B1F-8C07-B68F338954C9}"/>
              </a:ext>
            </a:extLst>
          </p:cNvPr>
          <p:cNvSpPr/>
          <p:nvPr/>
        </p:nvSpPr>
        <p:spPr>
          <a:xfrm>
            <a:off x="762000" y="5156200"/>
            <a:ext cx="11176000" cy="12700"/>
          </a:xfrm>
          <a:prstGeom prst="rect">
            <a:avLst/>
          </a:prstGeom>
          <a:solidFill>
            <a:srgbClr val="D6DBE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6" name="HHNote">
            <a:extLst>
              <a:ext uri="{FF2B5EF4-FFF2-40B4-BE49-F238E27FC236}">
                <a16:creationId xmlns:a16="http://schemas.microsoft.com/office/drawing/2014/main" id="{4B870D56-D942-4FBD-A301-A867B5A38528}"/>
              </a:ext>
            </a:extLst>
          </p:cNvPr>
          <p:cNvSpPr txBox="1"/>
          <p:nvPr/>
        </p:nvSpPr>
        <p:spPr>
          <a:xfrm>
            <a:off x="4826000" y="5969000"/>
            <a:ext cx="5334000" cy="284693"/>
          </a:xfrm>
          <a:prstGeom prst="rect">
            <a:avLst/>
          </a:prstGeom>
          <a:noFill/>
        </p:spPr>
        <p:txBody>
          <a:bodyPr vertOverflow="overflow" vert="horz" wrap="square" rtlCol="0" anchor="t">
            <a:spAutoFit/>
          </a:bodyPr>
          <a:lstStyle/>
          <a:p>
            <a:pPr algn="l">
              <a:lnSpc>
                <a:spcPts val="1500"/>
              </a:lnSpc>
              <a:buNone/>
            </a:pPr>
            <a:r>
              <a:rPr lang="en-US" sz="1400" i="1" dirty="0">
                <a:solidFill>
                  <a:srgbClr val="6B7280"/>
                </a:solidFill>
              </a:rPr>
              <a:t>.</a:t>
            </a:r>
          </a:p>
        </p:txBody>
      </p:sp>
      <p:pic>
        <p:nvPicPr>
          <p:cNvPr id="27" name="Picture 26">
            <a:extLst>
              <a:ext uri="{FF2B5EF4-FFF2-40B4-BE49-F238E27FC236}">
                <a16:creationId xmlns:a16="http://schemas.microsoft.com/office/drawing/2014/main" id="{8B2A2779-898F-5CB3-3ACD-387BFD7C85CC}"/>
              </a:ext>
            </a:extLst>
          </p:cNvPr>
          <p:cNvPicPr>
            <a:picLocks noChangeAspect="1"/>
          </p:cNvPicPr>
          <p:nvPr/>
        </p:nvPicPr>
        <p:blipFill>
          <a:blip r:embed="rId12"/>
          <a:stretch>
            <a:fillRect/>
          </a:stretch>
        </p:blipFill>
        <p:spPr>
          <a:xfrm>
            <a:off x="762000" y="5080000"/>
            <a:ext cx="1546860" cy="1200150"/>
          </a:xfrm>
          <a:prstGeom prst="rect">
            <a:avLst/>
          </a:prstGeom>
        </p:spPr>
      </p:pic>
    </p:spTree>
    <p:extLst>
      <p:ext uri="{BB962C8B-B14F-4D97-AF65-F5344CB8AC3E}">
        <p14:creationId xmlns:p14="http://schemas.microsoft.com/office/powerpoint/2010/main" val="1136692866"/>
      </p:ext>
    </p:extLst>
  </p:cSld>
  <p:clrMapOvr>
    <a:masterClrMapping/>
  </p:clrMapOvr>
</p:sld>
</file>

<file path=ppt/theme/theme1.xml><?xml version="1.0" encoding="utf-8"?>
<a:theme xmlns:a="http://schemas.openxmlformats.org/drawingml/2006/main" name="Office Theme [1786570439284]">
  <a:themeElements>
    <a:clrScheme name="Office">
      <a:dk1>
        <a:srgbClr val="0C4F9E"/>
      </a:dk1>
      <a:lt1>
        <a:srgbClr val="FFFFFF"/>
      </a:lt1>
      <a:dk2>
        <a:srgbClr val="1A1A1A"/>
      </a:dk2>
      <a:lt2>
        <a:srgbClr val="F1F3F4"/>
      </a:lt2>
      <a:accent1>
        <a:srgbClr val="0C4F9E"/>
      </a:accent1>
      <a:accent2>
        <a:srgbClr val="F78D26"/>
      </a:accent2>
      <a:accent3>
        <a:srgbClr val="63B1B1"/>
      </a:accent3>
      <a:accent4>
        <a:srgbClr val="FFCD7A"/>
      </a:accent4>
      <a:accent5>
        <a:srgbClr val="BCE4E9"/>
      </a:accent5>
      <a:accent6>
        <a:srgbClr val="A6C3FF"/>
      </a:accent6>
      <a:hlink>
        <a:srgbClr val="0563C1"/>
      </a:hlink>
      <a:folHlink>
        <a:srgbClr val="954F72"/>
      </a:folHlink>
    </a:clrScheme>
    <a:fontScheme name="Office">
      <a:majorFont>
        <a:latin typeface="Proxima Nova"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Open Sans"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DE760D00-32D8-41BC-A711-0E59B06A54BC}">
  <we:reference id="wa200010001" version="1.0.0.1" store="en-US" storeType="OMEX"/>
  <we:alternateReferences>
    <we:reference id="wa200010001" version="1.0.0.1" store="en-US" storeType="OMEX"/>
  </we:alternateReferences>
  <we:properties>
    <we:property name="claude.fileId" value="&quot;16eb0ee4-af60-4597-9784-dd33d33a3047&quot;"/>
  </we:properties>
  <we:bindings/>
  <we:snapshot xmlns:r="http://schemas.openxmlformats.org/officeDocument/2006/relationships"/>
</we:webextension>
</file>

<file path=ppt/webextensions/webextension2.xml><?xml version="1.0" encoding="utf-8"?>
<we:webextension xmlns:we="http://schemas.microsoft.com/office/webextensions/webextension/2010/11" id="{9117EF56-1AE9-467A-AF37-09B7B8DAAA52}">
  <we:reference id="wa200010725" version="1.0.0.1" store="en-US" storeType="OMEX"/>
  <we:alternateReferences>
    <we:reference id="WA200010725" version="1.0.0.1" store="" storeType="OMEX"/>
  </we:alternateReferences>
  <we:properties>
    <we:property name="claude.fileId" value="&quot;8a0133e0-bce2-443d-8a55-35188b9469c8&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35450</TotalTime>
  <Words>7917</Words>
  <Application>Microsoft Office PowerPoint</Application>
  <PresentationFormat>Widescreen</PresentationFormat>
  <Paragraphs>1060</Paragraphs>
  <Slides>48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Calibri</vt:lpstr>
      <vt:lpstr>Open Sans</vt:lpstr>
      <vt:lpstr>Open Sans Extrabold</vt:lpstr>
      <vt:lpstr>Proxima Nova</vt:lpstr>
      <vt:lpstr>Proxima Nova Black</vt:lpstr>
      <vt:lpstr>Office Theme [1786570439284]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Partner Organizations &amp; Websites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Westphal</dc:creator>
  <cp:lastModifiedBy>Bola Omotosho</cp:lastModifiedBy>
  <cp:revision>91</cp:revision>
  <cp:lastPrinted>2024-06-13T15:38:34Z</cp:lastPrinted>
  <dcterms:created xsi:type="dcterms:W3CDTF">2022-01-05T18:25:12Z</dcterms:created>
  <dcterms:modified xsi:type="dcterms:W3CDTF">2026-08-25T18:42:21Z</dcterms:modified>
</cp:coreProperties>
</file>